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8"/>
  </p:notesMasterIdLst>
  <p:handoutMasterIdLst>
    <p:handoutMasterId r:id="rId9"/>
  </p:handoutMasterIdLst>
  <p:sldIdLst>
    <p:sldId id="256" r:id="rId6"/>
    <p:sldId id="464" r:id="rId7"/>
  </p:sldIdLst>
  <p:sldSz cx="12192000" cy="6858000"/>
  <p:notesSz cx="7315200" cy="96012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4" userDrawn="1">
          <p15:clr>
            <a:srgbClr val="A4A3A4"/>
          </p15:clr>
        </p15:guide>
        <p15:guide id="2" orient="horz" pos="300" userDrawn="1">
          <p15:clr>
            <a:srgbClr val="A4A3A4"/>
          </p15:clr>
        </p15:guide>
        <p15:guide id="3" orient="horz" pos="2572" userDrawn="1">
          <p15:clr>
            <a:srgbClr val="A4A3A4"/>
          </p15:clr>
        </p15:guide>
        <p15:guide id="5" orient="horz" pos="4032" userDrawn="1">
          <p15:clr>
            <a:srgbClr val="A4A3A4"/>
          </p15:clr>
        </p15:guide>
        <p15:guide id="6" orient="horz" pos="3872" userDrawn="1">
          <p15:clr>
            <a:srgbClr val="A4A3A4"/>
          </p15:clr>
        </p15:guide>
        <p15:guide id="7" pos="4608" userDrawn="1">
          <p15:clr>
            <a:srgbClr val="A4A3A4"/>
          </p15:clr>
        </p15:guide>
        <p15:guide id="8" pos="279" userDrawn="1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1663" userDrawn="1">
          <p15:clr>
            <a:srgbClr val="A4A3A4"/>
          </p15:clr>
        </p15:guide>
        <p15:guide id="11" pos="5888" userDrawn="1">
          <p15:clr>
            <a:srgbClr val="A4A3A4"/>
          </p15:clr>
        </p15:guide>
        <p15:guide id="12" pos="6016" userDrawn="1">
          <p15:clr>
            <a:srgbClr val="A4A3A4"/>
          </p15:clr>
        </p15:guide>
        <p15:guide id="13" pos="4480" userDrawn="1">
          <p15:clr>
            <a:srgbClr val="A4A3A4"/>
          </p15:clr>
        </p15:guide>
        <p15:guide id="14" pos="1792" userDrawn="1">
          <p15:clr>
            <a:srgbClr val="A4A3A4"/>
          </p15:clr>
        </p15:guide>
        <p15:guide id="15" pos="3053" userDrawn="1">
          <p15:clr>
            <a:srgbClr val="A4A3A4"/>
          </p15:clr>
        </p15:guide>
        <p15:guide id="16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Juliet (Washington D.C.)" initials="TJ(D" lastIdx="7" clrIdx="0">
    <p:extLst>
      <p:ext uri="{19B8F6BF-5375-455C-9EA6-DF929625EA0E}">
        <p15:presenceInfo xmlns:p15="http://schemas.microsoft.com/office/powerpoint/2012/main" userId="S-1-5-21-4255863253-1233835171-2685878428-128025" providerId="AD"/>
      </p:ext>
    </p:extLst>
  </p:cmAuthor>
  <p:cmAuthor id="2" name="Tartaro, Christie (San Francisco)" initials="TC(F" lastIdx="66" clrIdx="1">
    <p:extLst>
      <p:ext uri="{19B8F6BF-5375-455C-9EA6-DF929625EA0E}">
        <p15:presenceInfo xmlns:p15="http://schemas.microsoft.com/office/powerpoint/2012/main" userId="S::christie.tartaro@towerswatson.com::7ab42e44-c61c-43e1-9036-61551b5eca1d" providerId="AD"/>
      </p:ext>
    </p:extLst>
  </p:cmAuthor>
  <p:cmAuthor id="3" name="Levin-Scherz, Jeff (Boston)" initials="LJ(" lastIdx="41" clrIdx="2">
    <p:extLst>
      <p:ext uri="{19B8F6BF-5375-455C-9EA6-DF929625EA0E}">
        <p15:presenceInfo xmlns:p15="http://schemas.microsoft.com/office/powerpoint/2012/main" userId="S::jeff.levin-scherz@towerswatson.com::c79e5076-e978-4f37-a58e-8273d675a7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082"/>
    <a:srgbClr val="FFFFFF"/>
    <a:srgbClr val="C8D7DF"/>
    <a:srgbClr val="C0C0C0"/>
    <a:srgbClr val="D8D7DF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68" autoAdjust="0"/>
    <p:restoredTop sz="83692" autoAdjust="0"/>
  </p:normalViewPr>
  <p:slideViewPr>
    <p:cSldViewPr snapToGrid="0" showGuides="1">
      <p:cViewPr>
        <p:scale>
          <a:sx n="70" d="100"/>
          <a:sy n="70" d="100"/>
        </p:scale>
        <p:origin x="1062" y="-516"/>
      </p:cViewPr>
      <p:guideLst>
        <p:guide orient="horz" pos="2264"/>
        <p:guide orient="horz" pos="300"/>
        <p:guide orient="horz" pos="2572"/>
        <p:guide orient="horz" pos="4032"/>
        <p:guide orient="horz" pos="3872"/>
        <p:guide pos="4608"/>
        <p:guide pos="279"/>
        <p:guide pos="7378"/>
        <p:guide pos="1663"/>
        <p:guide pos="5888"/>
        <p:guide pos="6016"/>
        <p:guide pos="4480"/>
        <p:guide pos="1792"/>
        <p:guide pos="3053"/>
        <p:guide pos="32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37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D301E1B6-3125-48A0-B39B-258A8C29552C}" type="datetimeFigureOut">
              <a:rPr lang="en-US" smtClean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02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B97DC975-A455-47BB-A68D-520EABF783D0}" type="datetimeFigureOut">
              <a:rPr lang="en-US" smtClean="0"/>
              <a:pPr/>
              <a:t>4/9/2020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58" tIns="48329" rIns="96658" bIns="483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A499B0F9-5275-4FDD-BFE5-B9E6F2FD77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2694D-BA92-47CA-AA29-F8B7D21D75FC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1627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9B0F9-5275-4FDD-BFE5-B9E6F2FD77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4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5A28A3-D3C3-394B-8F3E-EDAC92649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b="22200"/>
          <a:stretch/>
        </p:blipFill>
        <p:spPr>
          <a:xfrm flipH="1">
            <a:off x="-6" y="-21402"/>
            <a:ext cx="12192005" cy="632199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28600" y="228600"/>
            <a:ext cx="6265333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681133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5681133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5681133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2020 Willis Towers Watson. All rights reserved. Proprietary and Confidential.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876796" y="6239648"/>
            <a:ext cx="3022600" cy="584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16598B2-67DB-F948-A7AD-12F7075856A5}"/>
              </a:ext>
            </a:extLst>
          </p:cNvPr>
          <p:cNvGrpSpPr/>
          <p:nvPr userDrawn="1"/>
        </p:nvGrpSpPr>
        <p:grpSpPr>
          <a:xfrm>
            <a:off x="753532" y="1295400"/>
            <a:ext cx="10337801" cy="4470399"/>
            <a:chOff x="753532" y="1295400"/>
            <a:chExt cx="10337801" cy="447039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FE891-FFE7-1544-AC56-3360B7F0EC2B}"/>
                </a:ext>
              </a:extLst>
            </p:cNvPr>
            <p:cNvSpPr/>
            <p:nvPr userDrawn="1"/>
          </p:nvSpPr>
          <p:spPr>
            <a:xfrm>
              <a:off x="8509000" y="2099733"/>
              <a:ext cx="1219200" cy="1608667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1B929B-0867-2A43-B66B-6E8C4073A8FC}"/>
                </a:ext>
              </a:extLst>
            </p:cNvPr>
            <p:cNvSpPr/>
            <p:nvPr userDrawn="1"/>
          </p:nvSpPr>
          <p:spPr>
            <a:xfrm>
              <a:off x="10456334" y="1295400"/>
              <a:ext cx="634999" cy="1608667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C768C0-B3D8-9940-AAF7-A896EFB3B8D6}"/>
                </a:ext>
              </a:extLst>
            </p:cNvPr>
            <p:cNvSpPr/>
            <p:nvPr userDrawn="1"/>
          </p:nvSpPr>
          <p:spPr>
            <a:xfrm>
              <a:off x="9889067" y="4089400"/>
              <a:ext cx="372533" cy="1219200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F28510-4F86-E740-BB9B-FFF0E626D31D}"/>
                </a:ext>
              </a:extLst>
            </p:cNvPr>
            <p:cNvSpPr/>
            <p:nvPr userDrawn="1"/>
          </p:nvSpPr>
          <p:spPr>
            <a:xfrm>
              <a:off x="8813802" y="4064000"/>
              <a:ext cx="321732" cy="457200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192BA3-C19A-E644-A4C3-24C38087C450}"/>
                </a:ext>
              </a:extLst>
            </p:cNvPr>
            <p:cNvSpPr/>
            <p:nvPr userDrawn="1"/>
          </p:nvSpPr>
          <p:spPr>
            <a:xfrm>
              <a:off x="7145868" y="4868332"/>
              <a:ext cx="1363132" cy="897467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7F9F8E-1513-AA4E-8BF2-CCC18421F564}"/>
                </a:ext>
              </a:extLst>
            </p:cNvPr>
            <p:cNvSpPr/>
            <p:nvPr userDrawn="1"/>
          </p:nvSpPr>
          <p:spPr>
            <a:xfrm>
              <a:off x="6324601" y="3716867"/>
              <a:ext cx="304799" cy="880534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D4E44F-83BB-3C47-9C5B-452A6B9B29E3}"/>
                </a:ext>
              </a:extLst>
            </p:cNvPr>
            <p:cNvSpPr/>
            <p:nvPr userDrawn="1"/>
          </p:nvSpPr>
          <p:spPr>
            <a:xfrm>
              <a:off x="4902201" y="3327400"/>
              <a:ext cx="1159932" cy="1540931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32217CC-9647-B94E-B582-050FBE9784C8}"/>
                </a:ext>
              </a:extLst>
            </p:cNvPr>
            <p:cNvSpPr/>
            <p:nvPr userDrawn="1"/>
          </p:nvSpPr>
          <p:spPr>
            <a:xfrm>
              <a:off x="3759201" y="3826935"/>
              <a:ext cx="313266" cy="1481666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A4A8967-D402-2D46-A5F3-EE6EE3095A64}"/>
                </a:ext>
              </a:extLst>
            </p:cNvPr>
            <p:cNvSpPr/>
            <p:nvPr userDrawn="1"/>
          </p:nvSpPr>
          <p:spPr>
            <a:xfrm>
              <a:off x="753532" y="4064000"/>
              <a:ext cx="2429934" cy="1684865"/>
            </a:xfrm>
            <a:prstGeom prst="rect">
              <a:avLst/>
            </a:prstGeom>
            <a:solidFill>
              <a:srgbClr val="FFFFFF">
                <a:alpha val="3921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336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2032000" cy="1905000"/>
          </a:xfrm>
          <a:solidFill>
            <a:srgbClr val="D8D7DF"/>
          </a:solidFill>
        </p:spPr>
        <p:txBody>
          <a:bodyPr/>
          <a:lstStyle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706624" y="1524000"/>
            <a:ext cx="8997696" cy="43886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50"/>
              </a:spcAft>
              <a:buClrTx/>
              <a:buSzTx/>
              <a:buFontTx/>
              <a:buNone/>
              <a:tabLst/>
              <a:defRPr lang="en-US" sz="1800" dirty="0" smtClean="0"/>
            </a:lvl1pPr>
            <a:lvl2pPr>
              <a:spcBef>
                <a:spcPts val="0"/>
              </a:spcBef>
              <a:spcAft>
                <a:spcPts val="350"/>
              </a:spcAft>
              <a:defRPr lang="en-US" sz="1600" dirty="0" smtClean="0"/>
            </a:lvl2pPr>
            <a:lvl3pPr>
              <a:spcBef>
                <a:spcPts val="0"/>
              </a:spcBef>
              <a:spcAft>
                <a:spcPts val="400"/>
              </a:spcAft>
              <a:buSzPct val="125000"/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SzPct val="125000"/>
              <a:buFont typeface="Wingdings" panose="05000000000000000000" pitchFamily="2" charset="2"/>
              <a:buChar char=""/>
              <a:defRPr/>
            </a:lvl4pPr>
            <a:lvl5pPr>
              <a:buSzPct val="125000"/>
              <a:buFont typeface="Arial" panose="020B0604020202020204" pitchFamily="34" charset="0"/>
              <a:buChar char="˗"/>
              <a:defRPr/>
            </a:lvl5pPr>
            <a:lvl6pPr>
              <a:buSzPct val="125000"/>
              <a:defRPr/>
            </a:lvl6pPr>
            <a:lvl7pPr>
              <a:buSzPct val="125000"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672084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7452360" y="1527048"/>
            <a:ext cx="4267200" cy="40386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721600" y="2221992"/>
            <a:ext cx="3454400" cy="2731008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528320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17920" y="1524000"/>
            <a:ext cx="539496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0AC38C-B2D4-1A4C-97DB-39853079BA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767" y="1365551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4D2DBE-6F94-F84D-AC78-C357F59792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1766" y="2905426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FA63FB2-DDA8-C74F-96F4-6479FFEA4BA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10825" y="1365551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A4DD33F-1333-DA49-B291-37B5A719B9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10824" y="2905426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26A5501-7712-1A4A-9357-8A5F5BB88F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9883" y="1365551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734A25C6-3AC7-3547-B31E-5AED06CCE6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9882" y="2905426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BD7A2D79-8BBE-044A-B8B5-428298999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048940" y="1365551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4F242CC6-9362-764E-89FF-36C287824F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939" y="2905426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9F496F5-9092-3C40-ACC2-B4276DC535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74888" y="3656987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9E7705F1-ABA8-7541-B582-7425B11B75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74887" y="5196862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330D8A83-3C28-3346-A77A-C8940883A90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493946" y="3656987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08ED433-9E32-F945-B1B5-FB5B49B4F56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93945" y="5196862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B87A882E-FD11-F74F-8ABA-394A417D71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13004" y="3656987"/>
            <a:ext cx="1136210" cy="144874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1CAD816-5213-994D-9152-15E7190EB1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3003" y="5196862"/>
            <a:ext cx="2655381" cy="533369"/>
          </a:xfrm>
        </p:spPr>
        <p:txBody>
          <a:bodyPr/>
          <a:lstStyle>
            <a:lvl1pPr>
              <a:spcAft>
                <a:spcPts val="0"/>
              </a:spcAft>
              <a:defRPr sz="1400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 sz="1400"/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254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5613"/>
            <a:ext cx="5994400" cy="304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Thank you — Click to edit text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847725" y="3462206"/>
            <a:ext cx="2730611" cy="2157709"/>
            <a:chOff x="457200" y="3682374"/>
            <a:chExt cx="1481138" cy="1560513"/>
          </a:xfrm>
        </p:grpSpPr>
        <p:sp>
          <p:nvSpPr>
            <p:cNvPr id="14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 - Glob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200800" y="6165850"/>
            <a:ext cx="11760200" cy="4770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sz="2500" i="0" dirty="0">
                <a:solidFill>
                  <a:schemeClr val="bg1"/>
                </a:solidFill>
                <a:latin typeface="Trebuchet MS" panose="020B0603020202020204" pitchFamily="34" charset="0"/>
              </a:rPr>
              <a:t>Representing the interests of the global hedge fund industry     </a:t>
            </a:r>
            <a:endParaRPr lang="en-GB" sz="250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AutoShape 6" descr="data:image/jpeg;base64,/9j/4AAQSkZJRgABAQAAAQABAAD/2wCEAAkGBxMTEhUUExQVFhUUFxUXFRcXFBUXFRcVFRUWFhQUFxUYHCggGBolGxQVIjEhJSkrLi4uGB8zODMtNygtLisBCgoKDg0OGxAQGywkHyQwLCwsLCwsLCwsLC8sLCwtLCwsLCwsLCwsLCwsLCwsLCwsLCwsLCwsLCwsLCwsLCwsLP/AABEIAIEBhgMBIgACEQEDEQH/xAAbAAABBQEBAAAAAAAAAAAAAAAEAAIDBQYBB//EAEsQAAEDAgMEBwUFBAcHAwUAAAEAAhEDIQQSMQVBUWEGEyIycYGRFEKhscEjM1Jy8BVistE0Q0RzguHxU1SSk6KzwhaDtAckVWR0/8QAGQEAAwEBAQAAAAAAAAAAAAAAAQIDAAQF/8QAKREAAgICAgECBgIDAAAAAAAAAAECEQMSITFRMkETImGBofBxwQRCkf/aAAwDAQACEQMRAD8A9PfZRZ0XUZKjFMLvTONoY1pKlFMjVICF1zlrDRE9hTbqZpTy9azURMapOpBSLguiqg2w0hezhMdQUhrJpqoJs3BGGp5phMNULgcEQEbwE0tCkdSlNFAprARPUDiizh3FROwRRUkBpgr3BRZ0WcAU04IhHZC0yFhXTT5KZuHhd6tbY1ATgonOKOdRKjNEo7GoCErha5HiipGsCGxqK9rCndWVZZQo3IbBoA6pObTCmeoyjYKHsw4RNPBoVriNynZincFm2FUEeyDgon4RObijwUgrJbYaQL7OkAUSXgrjWAo7AojD0/rQummmmn+oRsw7rwmPxIC6KAK6MG3ehaNyQnGBL2wKaph2AaDVv8QSIA3Ba0bki9o5H0UbsSeCfWqfqEJUJ/QTIVj34kqI4gqOeSlZRPBEw3r1I2quCiN4UrcMOSFo1Des4KN1YqZ1AcQoalBv4luDURurLigq5R7y4iCzZ9cFzrAgYPApX5qOqLbFhmCUBV+Zy6KrltQbBjwNy4GIbM5OAdxWCmSOppBqjAdxTx4oBHwmEKQDmkULDRARyXMinBUjSEdgakLKaJa1dBCka4JHIZIYGLppqSVzMlsakQupFRmiUY0pr1tgUB9SmPphEkKJ9OUyYrRBlCY8BSmg5MNF3BNaBQNUCiLeaMOGKb7OjsCgPJz4fX+S4WKUUvtHflZ/FUXXNhGwURCintACa5yiJ5ogCC4JhYFEHJwCxjrrKMvRDaPEp/s4Ws1ArainpvThRCmYGhazUNBO4LjyeCna4JOcOKFjUCZynCspXMnRM9lJRtApkVZ4jXe3+IKQ1GLlbCQ2Sd7dBfvBOOFb4+SFo1MhdWbuhNdiG8VP7IOHwTTg2ngEbQKYLUxA3D5Id2IPJGv2cOMeSHfsz9/4JlKIKYK7EOO8LrWvO9cqYNw3g+aaKhb/AKpv4F/klGFcd5Xf2eeC7RxxbZxE68Nbj4EIluPB3hLbGpAbtmEb/gkjTix+IJLbM2qLo0TxKaaXNGl4TZC592X1QGaIXQwBF5RwSNILbg1Bs4THPRJphJrVtkHUEBTw1Ghqd6IPIbQC6jxThhfFGZl2UN2HRAzcJ4rvs0IkFdaQl3YdUCHDFPZhyEWITpCHxGHRAoaeCcByKIzJZkNg6kbWp0J2ZdlLsGiFzRwUTqIRDkwhMpAaBzS4FMdTPFFFRuCbYWgUsPFRPARbmhDYghrS4mwE6JlIDRQUnu9tqtJOQUaZA3SXG/wPxVg4KhoY49e6qYh4Y0gahoLyDP8Aj+HNaHqSbjeqbInTB3MK4KR4hE+zFLqSPdHmEdgaguXwTmkosM4hqQoDiPVDYOpAlKkdT4JhoFG0ChsTvXRQKcKTk9rXcVtjURtoOUjaLuBXXVHD/UJhxLuK1th4QZTpHh6lSZY4Ksdizx+KHxGNcATw/mhq2bdItMZU7J8tPEKN+L5hVDMWH23wbTf4J5J4JlAR5AuriyUK+seKbBK6aE/6pqSBbY04k/iQ9XEE+8pHYccVE7Cj8QTKhXYO5/7xUbnfqUUMDO/4Fd/Z3Mo7xQNZMrGvY4S02kjfqCQ7W/eBXC8DeptjYRr6c379bfwrPH0Rb8HTHH4fzQWSIXjkVhqeKSsvZ2cfiElvio3wmbMAJwhSQurgczs0GgLq6uyhsGhsLmQqSVyVtg0MylIAp8pStsajiS6SuZgtYKHArvWKMuHFckcUeAck3WpdYoJHFKRxW4NyT9al1qgzDiu5gjSBySdaUutKjzBNkI8eAc+SQ1FzrFGXBcLwiD7kpemFyjLwudYEKDY8kKr6Q1stB0XkgfX6KXG7TZT5m0gbtNfWVV9I8e008ouMwkzHuuNk2rApK6M51zpd2jZvyJvHMD4rZ7KrE0aZ35QP+Hs/RYVuIGZ06Fs68cxWnwOOysogEAFzmmbmJnXzTKHsacqVstcfj+qpueQSGAmBqYQ+A2oatJrwCA4aGNxI+iWLxtNti4SdBrN0JgsQwUmyQBB8hJVFFa9EXk+etgypXPBQnEHgFF7VTOjp8j/JMNdvH4FMo/QVz+pP7S/kuCu/khziGcfgUvaGcfmjX0BuvP5Cg93EeqWZ3EepQvtDeK77S3iEKfg28fP5J9dSUjl8VD7S3iuUcaxwnmRfkjz4DtHyTZmncoNpVAKTjwH1CmGIbxQm1a4NJ4B3c/oChz4M2q7Kr2vQw4gxpM/NWWD2gSBmGvHvC8eapcpc0ZdQBMSDp+WfgiqGGph7c9em5t5y1JPLda6DpE4bPo0TS0iWmf1wXfJVxqBlQ5WuLS2Zh0SHcY5qenipF7X05cUltlrS7JyBwTHEcFEcSOKa7Et4o1I28SXrzpEKCo4ncVw4lvFM9pE6ravwbdeSt6POJw4/vK/h9/URlRhVV0cxMUBJ9+rHnULj8XFHuxg4opSNKcb5GvaeCSjdix+gknqRNyh5Lc7WdOp+fguftd0xmMxOpn5qofh6xs1hBtbsDzAJlOw+yq0S7KCN5LfQ6pqjXLQG5eyLhm1Xfid6qUbUfuzH1/mq1mzqkyXg2Pdg3kW+Snp1qREdY6QCJtcjS3BI3AeKyML/AGk873Jrto1BEuN+aD9qw8wKlQ+DZ+YuhHYxhOZubsgzmyydzYICyS8G+Ys37TdxdysnHaDgSCYIVGNquJAytM7r39Cmuqvc6R2dLAkaciZ1T6r3N8xf/tU/iXP2g4+9GioaTnZiSDljtRraZIt8lN13ZzNaTEzvG+D6QlaSMti1O0nD3reXouDaboN487qnh86iPAGeI14/JRV2OjvgnfrbSIgJlGIJbIvaO03Wlxka3Hkk3ar80Ta51+qz5odkkPm2t55frkoQwnRzrAEyCYmYPCPNFQgxbnwaxm1jEkn1KQ2xabxxlZjDYmANXAnUA2iLIk2B7PnPGQBffoleNIdSky/btadJ9Spxj5/zcs6x5gZmkAQD6jU+a46m+cobIk9q5BgwTwPyS6xDckXf7UPXCnlmd+bkTF91lYtcSJgf8wfTwWaxGADurDiGyAHkkiwIkmeAJ4aLN9Naz6NZxo1SKbgA0NIuN5iNJtKWoyaimOtkm2b7E4vK8dq2W4Dy4E3iY8lTUdrTVrMaQ4mBUF/s5FsvCQfgsj0d6Quptc6oXVAXBkEiQHA3HnCs6bgHVKuYdvUAGewC7NOhHahOoqLaYkouVNFrVkA6ns+cCInwCAxdQy6STYaz+F/poERTxDTALnE62gAAFoi55j1QJrB9JzwZuRB/K7duTOdxYscVSTBW1TLr6U28eDrq2p4lzg0adWdbyc11R54dUtpTZ8irMEQTmAJnyi17W1SY2lIpni5RoLxWINQtAAGRmWfD3j6BMxVUMpObmzSWEeAnNHmAosXV7OUWmBa7Z8RbUlQPc3LHukAH8QOuug3eXBdEZcKzlli5bRMzaLgGtbYk352iPmrbDY9oyteATmgk630MegVTQfRyAz2oE9qe1YwI1sUytVa0kataJJBFo1neNNbapZNS4oeMNTVvY2LNCgNMjc0+vzKx21tp1RSaWueBm1Oa51iTzG4q62K/EdS14aXh4LrmYO+86TKlq0rserdUWpJ/B/1fyCeHDeHehQn7UAEuAHIEuN+PZsqr/wBW09MlQEb4bHMgzcSkcn4G0S7Zc4ipAkB3mCPmqjCYojM0cSbyjqm3ACBlkHfmt5Wvqu/tmmAOyIJEX4+Xh6hVjNpVROeG2pX+ClqtrZou5tybkgGXEfNHY7GdghwgQZJiLAnerGhtGg6ZaGnW7QZ5gxCF2/iqZouawDNBMAQQMp/CJHojPPtw0CP+Lp7gGwcQ1xkeV6Z7ojc7iEW/FtEm/v2lg7t/xb93xhC9F6JFLM7MBrfNOkmzmc0I6w13uEf4dYFGVC7Y2qSLF+JZ49zfTuXCREu/W6VV7U286kzNTp9YXANHaaAJJk9kmYLY4c0nPIve2X/acLf1P65Khxb35Lh0WN+sjvG3aptAvz8kydM2ibJD0txP+7j/AJp89yttlbcfVc5pBblFMg5zcvDsw8i2FlesV10Pwgq1K0nRtG0aiavPkrLJzyGeGKjwjROxJ0z3/MVxleQATmlwGrpgFuhBB36hVm3c1F93NyhkjMHT70gGeXwQ+z+kdKpkDhkLMruy8huZ1Ntnbi2XQQdI3QhPKq4J48Vv+Cfo9iczScggnLq49228mwEfqY5VxBuZ52y+XihsdtHDYeofZ6jHMFM6vzjN2uyIPJqpG7ac8hjRTl7qQBbMdpxaRJndCXHlUSmTDtyXzcUSJGY8YAj1STBgsQ0QC2NdRE7zokuj4n8EvhR8keyGVOtp1Xmcrg4k5iXFp4wbSN+5aDauMNbUtygyARmjjFxz1lZ/C1W5RfS246T/AJIR22w1zmlhMHUPgakaZVxJ7RUjsbqTQ3pZtN+HbQbTJaSXzEEENyyDI/eGkb1naPSfENObMCSIgl+Uf4c0KbpfiusbQflIB66PI0wb79FnQUHNjpGw6PdJ6zq7GPLSHy0nKc12nKBBjWN29azGvcAyKjtXZgOyJECCYJ3jReZbBE4ikJiXa8LFa32gtfDnZsstNyYPZteOKWc3r2NCKvovKeKfyIHx+CJw203aQbRo4i+sxBlUFPHAQI7va08eV/BE0cWDBjVwix4A7xI81z/El5LaLwaytSe4HrCc+kFoiBOsaqnxOIyEB4ixiQYIBi1tLLO0emdR5y5QwXJuXOsJtMcFaYTbDqmUOOZjiRDmfhBNr74+K6VkcZU+iLipRuixbXAZmid5ygixvvsNNAiMLUNTKQ3K2IkNAMb771X4qhmDco6sWkm0BriCbnfEwDvHFWODw9YBsQRukPB7IfEiLTJuSNyZ5fBNYl7/AIMptHG5XOME3nvfvHkr7oviS6kQG5i95bEnQB03EcAsntU3PKP4ytB0NxtOk3NUJEFxb2SRObfBUopLlef6Oubk1X0/s0WHxDusaJLzcHKA4idBlF7DdyRePqU2lweS0WkkEFpdlPd1mCsT0b2g5uIpuzG1TebC5E+C0HSPaDaj6r2OByMBeRmLn5Q4xqI0MHkmzXA5MLU0ywqYqjINIS6W5XEkCHW3+HzT3Y1wGoMa9vfoBcyeKz76uR7Q89nq3OEDSCAO87i6fLVR0MS01QQTAcCQ6QbZSLTZDG3NWwyiocI0VCuXlzSHNc0CScnvQ4EZpBJkXUeI2DTeDnq1XN1LTWJaYIJkciBpofFV+znk0nOy5Q8ZiDEyKlNoOkxAPop6j3DMWCXhm0y0QDLhi6cCN94soTm9uCsY0uTFYRkZv3ajRpJ7zR5LW7Mw5z06mYDtDsxc34+So+ktMtxD3EiHmmfCMrYtbRgPmtV0eDHUXvIBLXsyuIBImpqDusuxztKXmjnkmuF5LPabyKZgbx6Tf4Km2lXBpvBABbYxA90kCIv3lY7WqkUnQsn10itmc11joSd2l9IBaFNFa9zrndqrwyM48FY0qRcTD8ouDAMwbEGyqqtMg1TaMrPeE7hpqiH18ocJMlxcGiLubli+7cmToEkGUKUPLS0OEtABEQReYOkCT5FddUp0nw4vJPBrYf4zBG64Qe16hYIdYkMqZmZiJc0gyTHL1netBiui7nPaZloMzIDhYX07WkXiEZZElz7ixx88FKNrZ/tWg5WGAHRYmSIiZFiVzbrx1dW5MsedAL5d51jW0q2PQ4tbkY45bF2bvEtFg0jTU6jfyT9odFqzqNQMeMz2dwgAEweznMxrEpI5Y7J+w8oPWjH7TDm0RmNqjusaAZyiA0gjSdLhDe0XYBbLkv4wT8ythiejFV2EbTyHrGge9THMszSbTv5LG9INmVcK9gqWL2SB2XdwgGSF1Ycik6ObNjaVmlbXZJIl1tXaHtGzTE+o3BZozLonUz3baaFWlDF1MSWNAJIbJcLAR2DmbIm4F53oHGYF9LN1jcjiZaJBzCdZE+f+amlTY83cUWdJzn3PZ1sADfdoB5lWLqNTqmyMuUAS4gSIHE/uyqMU3OMNHaADhYzBucsG9h8FHtgPDDUaHwCGl5BjXuk8zNuRU99qKyWifgLxbn5nfZmQwvNhAY0wXCN1xoh8DjWvNRoBLgxxmxaRHEjWTy/nUVtry1jX02kNsCHFro4AkmByATuihz1qgAiWGO0Cbu8QmOd5XJ0uvyej7PphmEgZRLDPdHesO6RuI4KkxWLDSGyHAl5MEQLAQSa2sE6DfuVntqt1eHOmjQJJjUcWu4c1ls9z+Z8RJ1AjTD2t/qVNDSJ8ZimmxABJZM9Xu0H33OVVVsuQxknKCMvVT3/3XE7ijzmmQHFstAP2oPiYphCYonI4HN3Dr1kd63edE+SZCq7BtmYI1i5oe1uVubtE3iLW3/yWg2PhhhX1HlzXgljeyZcwtDzfs784VHsTaFOmyoHPALtJuLDSI1uUZW25Tc1wDz2jad9xuHooznJypdHZGMa57Jel+0rWDXHLlLXZXEB4dlcJEjvBZXZDoLgY7g19fqFPtHUlxIdI3g2m2/gqvGOsO1+HjewhUsi4JNte5BUpGTHEi0bkmU5pkC5JFrTAOvgiWUjkzX1MaXgb0K4mDEmRGvM8Fg9m/wAPtOqynTaKMAMAF7ENAFiYCSz1LbtVtJjQbACBw5R6pI7y8AWOH7Z2hiGyA4nKNYtEzF1CcrqpGgJ3Xgdo7zJ9ULRe50gSbSYE2mbjy+Ct8JUIojOwdozTeAMwItlPKJtzU1NqJXVORVdLagii0Duh9+MinE9o8Pis8CrnpO6XM8OfBvJUkpIekMuwzZVQtrMIiQd+mhWo2hUEBwN35nOAIkOL4IHoDPNZDBsLntA1JEWJ+AErSbVpPpta14jWJa5tiWm4cARfkjLoMQlpuTxHnpv/AFvU9KtAbwm1v3f8lWUqnPQePyUzahAA9f8AhUStldsxwhx3gAAxMSDPhotHsqoDkEnva/mJbI8islganZd5fIrWYTD1WsDx1JYG5iJdmiJMganXVW1cmQlkUEXPSTaji2m0ES2xzEDTQE+Y04FCYbb2IBnNTO6CxzhffLSDPmrTD1GljX6EgAgEhptvbofNU9YHrHawHEwDUI14CB5BXcGjnWRSLAbeee9hqDmnVooPAPLtT80zGbYzNyU8NQog3OWn2ieIBJB8IlVzqsCInxaN/N703MCLaERHZ1nTsnKTyseCGiGWRhez8Ax7i2XMcS0BzXW7QBkCJBvxRW1KLab6sEkNpMzSe8Cx5M8Zv6qrweKisw8XU/hA8fVEY2uahxDg10ZQzT3m03gj4j1ChJtx5/eTp1jGTSJ8Q0h7HPqW7RmCYymQIg2mNBuTNq1qbCHSS58ZoENkNAJhzeQUtauA6kTuD5nQWVHt7Etc6RBjl4aIYpNUgyinbZr9if0eRMdTwIFq55x8Ec89o/k2lz/tVHdI48VU9Hq7Thrf7A6hoP353Ak/RWNV4Dj/AHe0v/kUDvsovt/cxQ9JaTqlRlNpn7MGwNuy24E74+CPwO2eqb1TaXfIJGa4yO0jnCj2vXggFrXHIwz1b3uu1oMOYR6c5VFtYMdRdmpzlAcLvb495xO8rqhJaJEJeovcft4vY5jmhu4ibiCJ3ofC0Q0OmHZ3kamzSwGLcws/siXREk5TDBp2SAAB4QtTT2c5+TL2czx35EdjtONrCbcZ3LWP9AEVpc6RMtpA6/ibIU1XK4Ak5e1U7pdNjEi/IIn/ANP1C17xVowHMYTnf3muaI7m82HGVXVMHUAjsyC+DngEvkixALYj/RG76ZiLE12lxpnM6A9sDtuIIOUy5xLIym3MrW1OlVZrqjRTB6uQPtgJio1mnUHLYk7+HNZLbD2U6QcMrie/kBBBHvOOok7+PiisRj2Z8QC9li6ftKVvtmi466R5geWiE3aQIqjRM6W1yaY6oduM32xMdst3YW9gOH1UY6X4jKT1VwWjv1TqHTpguQ3em+hpYlhNHtMMxHbpH+tdpDjKYA0sNmntM3NO5/CkVMc0B6U4nNAY7uZtK5v1WeP6DGvOeU9lU+2TiMa1k05qNNSJD2uyAMJ+9pUpEu0ynTXUCF2EBf8Adg/ZEfcg/wBRET7IfCJ5RuQdfEezUmkU3CX1QAyaDgSylDuzRpSOzHdP5rQHxtxkmhJq4tGh6MbIfhy81BGZuVpPaMlwMW0AInzTtr4V1aA82ZmkjW8aAC9wOCjbtUiix0v7rXHM5znQ4zc8b/rRD7SxYcGQQSchd2pIOdsCI4X1U3nlcmFYE3EHoYCGulzyXCDDQYubg+B1hBbVoVKbHBzy4SIJc0kkkh1heLDdvVNg68FjjuAOo3U2HVF7axOYknVwB1ne06jVHE5Lhjf5FSTa8FPijYWm/P6K46H1IqPi0NG8jfvsRu3ghUuPd3Rw4jkOKseh7+3U8GxrMy7SCD6GfFdLZ58I+5t9t1C7DjecwgjeAT/sqjeI4eCofecQDGYn3jYzxrxHlHJE9IMeCxrCQCA43In3bxUpkplDBXa4OLmkguyCnLbQZbkBIB3pLS7Lat9Fc9rZuGgjJMiiCL21qO/XFcwTGZmghpBABAFK4LzbsU9L8fqrDaeFDKYqse5zTHZ6wtfw7ghD03UCJb1uYBsF3tDml+sGdN+71Wc0jLG2ZXENyuLTq0kHxFin4V/d/MPmrXaGw3Oc5zHC9yHWA49o/wAvNUtMFrg0xIdBuNQb34KdnRRZ7dpvD5IsQIMEAwd3FWdfZFKu1lQVWtLWMY8GBJYAM9yfdgeSr34l7ZIkAnTVvhGiHdj2AEOJGbSBfNAsZ0tC23KRtbTZetwWGbTyOqDR1w+T2uQas5tvCUabQaVVz7wQQRa5zZvohnY5sxmMid3DVMbjQZhmeIs4SL6GE7aESZWl10lxwuZsklsejQYTbVRtPIBTgSQcna33Jm5Ug2hUawOae04EEkBwidAXAxpuVfhaMETlg/vNkWnTVFU65kXINtWiPUKaddjNX0C4ui+q1pF3AuzaiZiInQIKngnB4a8ZRvJ0ga3Cs8b3iTEz+GBqh6xmcupAi08E2y9gU/csf2fQF2OEjxJ53N0NnBJGbSwmSLHcq8vdPdafh707iF2kN6aUrVCxjTssKb5mCPO3oZUjhAbPzndyVXSqASb+In9BEPfMXMfSSp0UsEo2zjgY8Yla1u3afVdXD5y5B3S2YjfoPBVFTZ5ewZS3fEgAm19OfzQcEEfmHHiq45dkcqujb0MTmpNAFrRv3IHERLvsw8uuCZETeMpJBAF/Dgm4QTSbZxEtuNbfTioabG2h1YdyJ5kwPE3HgmzZeaQuLGqtir0+qOWWyQDbINZ0Ip333EjmpfaJbfWPG3AyBbkQR4G6jxzWCmSOsc8wc0uytEgGQDdx/WiDwxnKCTefhyJK0Z2gONMa7FEEvLNDF5iZ1u4nd4aBC46u5j+y5wOVskSJMnndWe0cNT6vtZjuAEQDrN9ND6rPY7E5nkiYgRm1gcUi4LynsaHo9tRwdDpfmZVZ2nOy9tpaT4wfirraGDouoPawgOaCcwe15m8ti+pMaBYrZmIh1tYdHpOi0+zMSbZm6zNx2oBPlcDmttROUNmvoWnRaqfY/wD2X2v/ALd26Pqriq/tn+72hx31sOd11n9iV/sHj9ytw/3l/OVb9b9ob2y43h+PDm82XG38z+50exW7drw8Tr1bPfe33Wbh81S7UcDTebTlFw2+giSdy0W0MAapLs7GBrGC5uYY02DR84WQ2jiOw4fujUydBwXRB8IhJfMFdG8UGPpPMw2SSHBp13ONglXeSHtbmu8OcLk6uAmN8n1UGAoQ0NkXiZEid1p0BRNavAdVpVS7IKTZe6HtEFoaG6OEnhuTxkPJJVyR57DrHZSMt3Uw5oeG6yCTrNwPWYXcNiXBslzbGGhrXxF7S4ROogTqgmkVXdqqAB3QBmuYIBAgDfefqm4kvpOa1ziGmJOWNZuf3h4lGxaNfV2L/wDZCpUBBMEnsnW1MG0n7y9t0qLF46KmJHW6F1vaIj7Zg0/aAy8O6zhbumq2jtxzKdNoMCk0ODbQ6B2c9r23c1Z4rFnPiPtSLut17gB9s3d7YMvDRvl3SrdjI5RxwzUPtReP7RM/au//AHzm/wCr6DtPENLD22ntM/rGnc/jinfP13Q08d2qP2usf2g3+0cP/wAhf0d9BCzHfZuPW++z+0A+7U47RPzGmhiwCWZptL9GH7LhSNuo5l364oDFYHMxjWN9+q6GhjJ7NIG7WMbN5vJtrwlGPGeC9p+yn72l/u8zfFuPOY8/eRGDx46sFrge28dl7D7rJu1zuW/ghs1yjVYBiqjqbWtfIHZEWNmzI18EFg8eXVLnWD/1t14ojpFXzU5M9ktNyfA/NZ7Z9c9Zfh/5NSNXFspF/Mg8V4YCPw8vwHdodAn7Sc57nvEZW5Q67ZBcez2Zk906CBCret7IAvbTjYop2AJb1j3ukmMopkuiZLpG4a6XTY+xc3KpAOJeRv1kKx6NVINSYPdBkNjeb5mx6kI13R5jmscaoyuEh7QXMImC+18uk2toYNkd0X2VQoVDTxhewvINOox46st3GYmLn6hX5ZxKqAtqYhxgdoANMAda0RPBj8voUZg9pNMB0sI0dcizwJPvNPr5LYVejGywZqOpnxrtEjnlhUfSXZmAGX2aqGkC4BD6fem5LswPr4JJpyLY5KPbKmvVOY/abyPvCf68QLcrfBBhzbgvmHMOjz/aHRqOUeSm2vsitRILmmC4OkX71UP9IOvJVGBq0nVHMfVFG7Yc5pc05XufqCMve3qSVlnwHVMRSAu43YPdG95O9wVRUl1R7m6ZnGd0EmJPNE9ItkVaDs7C6pSLWnOB2QQI0BMCAL81WYTamJjLTLoH4abS7/iy5vinSoW7LDE1bWtJaCQZBBImRxQ2NqS5pdJgknSbD9XTQ2t2nVmvl2heCCSAdAeYCjxJ7vPN8igxl7EtTGZPOT3Wb1G7Hu7kuy2EF5i8HRMrU2uuc1nZYbE6TKT8og5Jt7zoEiw+iCjYznTpA1UXPikthsfopQxOGdWFbqqja3V5HwWuZ1Yf1jdCLmNT9ElRCO/BSUdfT5FNo7vBJJSYx3HfX6qCrqfAJJJogZxm9RUt/wCtySSYVHKOimxHdHl9EkkAl/s77tn5T9VR7x+b6ldSTR7ZGRq9jfdDx+ikZ3mf4/4kkkmT1Mpj9KIekP8AQT/et/ieqHZvuf4kkk8fSLLsP2l3B4/QrOVPp9SkkiwRJMHv8D8wrzYXep/md8nJJJJlUXmxP6K/wrf996tKX3x8MX/FQXUlyS7f3GI8VrV8B/2lhMZ90fyD5BJJWw9f8Jy9SH0u76fNSj7h/iPmuJKsDSBdnd3/AN0/whWnS/Rn5h/Akki/V+/QHt+/Uotq6u8B/wBtq9PZ3n+f8YXUkGMF0dW/reVO3T9c11JAwna+X/isv0m+8peD/nTSSWZin2j91U/Kfks5ge/5fUJJJf8AVjw9SO0NW+LV69g+4fApJJZhMT0L/oT/AP8Aoqf9lql23/RaX95U+iSS6o+xxy9bK6hoPAfJPOiSS6Gc56Zt/wDow8B8gvDNrffVPzu+aSS87GelI9C/+mv9EH5nfNWe1fuikkro532zzzG99/n9EBjfc/xfJJJTfbOhdIjre94/RCO0b4H5lcSTLoD7PUNhfc0f7pvzK4kkoy7NHo//2Q=="/>
          <p:cNvSpPr>
            <a:spLocks noChangeAspect="1" noChangeArrowheads="1"/>
          </p:cNvSpPr>
          <p:nvPr userDrawn="1"/>
        </p:nvSpPr>
        <p:spPr bwMode="auto">
          <a:xfrm>
            <a:off x="517380" y="1045124"/>
            <a:ext cx="93218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527" y="4585220"/>
            <a:ext cx="2300972" cy="2057685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00800" y="469987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9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158312" y="2964459"/>
            <a:ext cx="105156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29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2" name="Picture 1" descr="stock_Calgary_Large copy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"/>
          <a:stretch/>
        </p:blipFill>
        <p:spPr>
          <a:xfrm>
            <a:off x="2902856" y="-23905"/>
            <a:ext cx="2943760" cy="2869200"/>
          </a:xfrm>
          <a:prstGeom prst="rect">
            <a:avLst/>
          </a:prstGeom>
        </p:spPr>
      </p:pic>
      <p:pic>
        <p:nvPicPr>
          <p:cNvPr id="3" name="Picture 2" descr="stock_Vancouver_Large copy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285"/>
            <a:ext cx="2922576" cy="2880000"/>
          </a:xfrm>
          <a:prstGeom prst="rect">
            <a:avLst/>
          </a:prstGeom>
        </p:spPr>
      </p:pic>
      <p:pic>
        <p:nvPicPr>
          <p:cNvPr id="6" name="Picture 5" descr="Toronto skyline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908"/>
          <a:stretch/>
        </p:blipFill>
        <p:spPr>
          <a:xfrm>
            <a:off x="5840080" y="-996915"/>
            <a:ext cx="3072000" cy="3841200"/>
          </a:xfrm>
          <a:prstGeom prst="rect">
            <a:avLst/>
          </a:prstGeom>
        </p:spPr>
      </p:pic>
      <p:pic>
        <p:nvPicPr>
          <p:cNvPr id="7" name="Picture 6" descr="Montreal skyline (conference).jpg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7931" y="-24190"/>
            <a:ext cx="3398400" cy="28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brand Title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2286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cobrand image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19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874050" y="6309500"/>
            <a:ext cx="0" cy="36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229547" y="6333071"/>
            <a:ext cx="2466975" cy="390196"/>
          </a:xfrm>
        </p:spPr>
        <p:txBody>
          <a:bodyPr anchor="ctr" anchorCtr="0"/>
          <a:lstStyle>
            <a:lvl1pPr algn="ctr">
              <a:defRPr sz="1200"/>
            </a:lvl1pPr>
          </a:lstStyle>
          <a:p>
            <a:r>
              <a:rPr lang="en-US" dirty="0"/>
              <a:t>Click to insert cobrand logo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876796" y="6239648"/>
            <a:ext cx="3022600" cy="584200"/>
          </a:xfrm>
          <a:prstGeom prst="rect">
            <a:avLst/>
          </a:prstGeom>
        </p:spPr>
      </p:pic>
      <p:sp>
        <p:nvSpPr>
          <p:cNvPr id="11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87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28600" y="1310178"/>
            <a:ext cx="6787376" cy="141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80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image slide — click to edit text</a:t>
            </a:r>
          </a:p>
        </p:txBody>
      </p:sp>
      <p:sp>
        <p:nvSpPr>
          <p:cNvPr id="14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202936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lor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228600"/>
            <a:ext cx="7693152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7010400" cy="612648"/>
          </a:xfrm>
        </p:spPr>
        <p:txBody>
          <a:bodyPr>
            <a:noAutofit/>
          </a:bodyPr>
          <a:lstStyle>
            <a:lvl1pPr>
              <a:lnSpc>
                <a:spcPts val="2300"/>
              </a:lnSpc>
              <a:defRPr baseline="0"/>
            </a:lvl1pPr>
          </a:lstStyle>
          <a:p>
            <a:r>
              <a:rPr lang="en-US" dirty="0"/>
              <a:t>Title color slide — click to edit</a:t>
            </a:r>
            <a:br>
              <a:rPr lang="en-US" dirty="0"/>
            </a:br>
            <a:r>
              <a:rPr lang="en-US" dirty="0"/>
              <a:t>second line if needed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097280"/>
            <a:ext cx="7010400" cy="502920"/>
          </a:xfrm>
        </p:spPr>
        <p:txBody>
          <a:bodyPr/>
          <a:lstStyle>
            <a:lvl1pPr>
              <a:lnSpc>
                <a:spcPts val="2000"/>
              </a:lnSpc>
              <a:spcAft>
                <a:spcPts val="0"/>
              </a:spcAft>
              <a:defRPr sz="1800" b="0" baseline="0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2209670"/>
            <a:ext cx="2682240" cy="271081"/>
          </a:xfrm>
        </p:spPr>
        <p:txBody>
          <a:bodyPr/>
          <a:lstStyle>
            <a:lvl1pPr>
              <a:defRPr sz="1200" b="0" baseline="0"/>
            </a:lvl1pPr>
          </a:lstStyle>
          <a:p>
            <a:pPr lvl="0"/>
            <a:r>
              <a:rPr lang="en-US" dirty="0"/>
              <a:t>Insert date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654457"/>
            <a:ext cx="7010400" cy="527386"/>
          </a:xfrm>
        </p:spPr>
        <p:txBody>
          <a:bodyPr/>
          <a:lstStyle>
            <a:lvl1pPr>
              <a:lnSpc>
                <a:spcPts val="1800"/>
              </a:lnSpc>
              <a:spcAft>
                <a:spcPts val="0"/>
              </a:spcAft>
              <a:defRPr sz="1600" b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57200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68924" y="3425709"/>
            <a:ext cx="2730611" cy="2157709"/>
            <a:chOff x="457200" y="3682374"/>
            <a:chExt cx="1481138" cy="1560513"/>
          </a:xfrm>
        </p:grpSpPr>
        <p:sp>
          <p:nvSpPr>
            <p:cNvPr id="21" name="Rectangle 255"/>
            <p:cNvSpPr>
              <a:spLocks noChangeArrowheads="1"/>
            </p:cNvSpPr>
            <p:nvPr userDrawn="1"/>
          </p:nvSpPr>
          <p:spPr bwMode="auto">
            <a:xfrm>
              <a:off x="457200" y="3682374"/>
              <a:ext cx="269875" cy="781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3" name="Rectangle 256"/>
            <p:cNvSpPr>
              <a:spLocks noChangeArrowheads="1"/>
            </p:cNvSpPr>
            <p:nvPr userDrawn="1"/>
          </p:nvSpPr>
          <p:spPr bwMode="auto">
            <a:xfrm>
              <a:off x="993775" y="4266574"/>
              <a:ext cx="406400" cy="587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5" name="Rectangle 257"/>
            <p:cNvSpPr>
              <a:spLocks noChangeArrowheads="1"/>
            </p:cNvSpPr>
            <p:nvPr userDrawn="1"/>
          </p:nvSpPr>
          <p:spPr bwMode="auto">
            <a:xfrm>
              <a:off x="1536700" y="3877636"/>
              <a:ext cx="401638" cy="3889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29" name="Rectangle 258"/>
            <p:cNvSpPr>
              <a:spLocks noChangeArrowheads="1"/>
            </p:cNvSpPr>
            <p:nvPr userDrawn="1"/>
          </p:nvSpPr>
          <p:spPr bwMode="auto">
            <a:xfrm>
              <a:off x="592137" y="4658686"/>
              <a:ext cx="131763" cy="1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  <p:sp>
          <p:nvSpPr>
            <p:cNvPr id="30" name="Rectangle 259"/>
            <p:cNvSpPr>
              <a:spLocks noChangeArrowheads="1"/>
            </p:cNvSpPr>
            <p:nvPr userDrawn="1"/>
          </p:nvSpPr>
          <p:spPr bwMode="auto">
            <a:xfrm>
              <a:off x="1265237" y="5047624"/>
              <a:ext cx="541338" cy="1952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dirty="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876796" y="6239648"/>
            <a:ext cx="3022600" cy="584200"/>
          </a:xfrm>
          <a:prstGeom prst="rect">
            <a:avLst/>
          </a:prstGeom>
        </p:spPr>
      </p:pic>
      <p:sp>
        <p:nvSpPr>
          <p:cNvPr id="1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3292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9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olor">
    <p:bg>
      <p:bgPr>
        <a:solidFill>
          <a:srgbClr val="DDD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228600" y="1255059"/>
            <a:ext cx="6759388" cy="141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0484"/>
            <a:ext cx="12192000" cy="577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938529"/>
            <a:ext cx="6181344" cy="337433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1"/>
            <a:ext cx="6181344" cy="381000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Divider color slide — click to edit text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09600" y="3829699"/>
            <a:ext cx="2474384" cy="2051050"/>
            <a:chOff x="457200" y="3522663"/>
            <a:chExt cx="1855788" cy="2051050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57200" y="3522663"/>
              <a:ext cx="1855788" cy="204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879600" y="4954588"/>
              <a:ext cx="285750" cy="2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1597025" y="3522663"/>
              <a:ext cx="712788" cy="1028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177925" y="3730625"/>
              <a:ext cx="142875" cy="617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Rectangle 8"/>
            <p:cNvSpPr>
              <a:spLocks noChangeArrowheads="1"/>
            </p:cNvSpPr>
            <p:nvPr userDrawn="1"/>
          </p:nvSpPr>
          <p:spPr bwMode="auto">
            <a:xfrm>
              <a:off x="1309688" y="4543425"/>
              <a:ext cx="147638" cy="4159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Rectangle 26"/>
            <p:cNvSpPr>
              <a:spLocks noChangeArrowheads="1"/>
            </p:cNvSpPr>
            <p:nvPr userDrawn="1"/>
          </p:nvSpPr>
          <p:spPr bwMode="auto">
            <a:xfrm>
              <a:off x="460375" y="4751388"/>
              <a:ext cx="569913" cy="8223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6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457200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0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 marL="233363" indent="-233363">
              <a:buSzPct val="100000"/>
              <a:buFont typeface="+mj-lt"/>
              <a:buAutoNum type="arabicPeriod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703680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35732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11247120" cy="43891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0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dcrumb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00240"/>
            <a:ext cx="1124712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Subheading here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3742328"/>
            <a:ext cx="5545248" cy="24770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763820" y="-977"/>
            <a:ext cx="2808248" cy="2304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1400" y="6446520"/>
            <a:ext cx="508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07349" y="6277377"/>
            <a:ext cx="2478171" cy="48292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6248400"/>
            <a:ext cx="1124712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C0368A2-E3CA-B947-97BD-DB7C0C821EC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160883" y="3742328"/>
            <a:ext cx="5545248" cy="247709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buSzPct val="125000"/>
              <a:defRPr/>
            </a:lvl3pPr>
            <a:lvl4pPr>
              <a:buSzPct val="125000"/>
              <a:defRPr/>
            </a:lvl4pPr>
            <a:lvl5pPr>
              <a:buSzPct val="12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36E8-CB1F-0D4D-9836-28390B34BF0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115688"/>
            <a:ext cx="11247438" cy="483665"/>
          </a:xfrm>
          <a:solidFill>
            <a:schemeClr val="accent1"/>
          </a:solidFill>
        </p:spPr>
        <p:txBody>
          <a:bodyPr lIns="72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05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10972800" cy="3077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1124712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446520"/>
            <a:ext cx="508000" cy="137160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083E393-C0BF-4ED8-8545-7E4C90AFF8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515097"/>
            <a:ext cx="539496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7200" y="6400801"/>
            <a:ext cx="878446" cy="9233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600" b="1" dirty="0">
                <a:solidFill>
                  <a:schemeClr val="accent1"/>
                </a:solidFill>
              </a:rPr>
              <a:t>willistowerswatson.com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3" r:id="rId2"/>
    <p:sldLayoutId id="2147483726" r:id="rId3"/>
    <p:sldLayoutId id="2147483729" r:id="rId4"/>
    <p:sldLayoutId id="2147483686" r:id="rId5"/>
    <p:sldLayoutId id="2147483696" r:id="rId6"/>
    <p:sldLayoutId id="2147483695" r:id="rId7"/>
    <p:sldLayoutId id="2147483721" r:id="rId8"/>
    <p:sldLayoutId id="2147483731" r:id="rId9"/>
    <p:sldLayoutId id="2147483688" r:id="rId10"/>
    <p:sldLayoutId id="2147483672" r:id="rId11"/>
    <p:sldLayoutId id="2147483689" r:id="rId12"/>
    <p:sldLayoutId id="2147483690" r:id="rId13"/>
    <p:sldLayoutId id="2147483730" r:id="rId14"/>
    <p:sldLayoutId id="2147483667" r:id="rId15"/>
    <p:sldLayoutId id="2147483697" r:id="rId16"/>
    <p:sldLayoutId id="2147483732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70208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35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spcBef>
          <a:spcPts val="0"/>
        </a:spcBef>
        <a:spcAft>
          <a:spcPts val="350"/>
        </a:spcAft>
        <a:buClr>
          <a:srgbClr val="702082"/>
        </a:buClr>
        <a:buSzPct val="125000"/>
        <a:buFont typeface="Wingdings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spcBef>
          <a:spcPts val="0"/>
        </a:spcBef>
        <a:spcAft>
          <a:spcPts val="280"/>
        </a:spcAft>
        <a:buClr>
          <a:schemeClr val="accent6"/>
        </a:buClr>
        <a:buSzPct val="125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spcBef>
          <a:spcPts val="0"/>
        </a:spcBef>
        <a:spcAft>
          <a:spcPts val="280"/>
        </a:spcAft>
        <a:buClr>
          <a:srgbClr val="000000"/>
        </a:buClr>
        <a:buSzPct val="125000"/>
        <a:buFont typeface="Arial" pitchFamily="34" charset="0"/>
        <a:buChar char="̵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Timothy.Sullivan@willistowerswatson.com" TargetMode="External"/><Relationship Id="rId3" Type="http://schemas.openxmlformats.org/officeDocument/2006/relationships/image" Target="../media/image12.jpeg"/><Relationship Id="rId7" Type="http://schemas.openxmlformats.org/officeDocument/2006/relationships/hyperlink" Target="mailto:Lexie.Kindbom@willistowerswatson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hyperlink" Target="mailto:Robert.Yellen@willistowerswat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3423" y="5034025"/>
            <a:ext cx="6682000" cy="1716889"/>
          </a:xfrm>
        </p:spPr>
        <p:txBody>
          <a:bodyPr>
            <a:normAutofit fontScale="92500" lnSpcReduction="20000"/>
          </a:bodyPr>
          <a:lstStyle/>
          <a:p>
            <a:br>
              <a:rPr lang="en-GB" sz="1400" dirty="0"/>
            </a:br>
            <a:endParaRPr lang="en-GB" sz="1400" dirty="0"/>
          </a:p>
          <a:p>
            <a:endParaRPr lang="en-GB" sz="1400" dirty="0"/>
          </a:p>
          <a:p>
            <a:r>
              <a:rPr lang="en-GB" sz="2200" dirty="0"/>
              <a:t>Sponsored by:</a:t>
            </a:r>
          </a:p>
          <a:p>
            <a:endParaRPr lang="en-GB" sz="1400" dirty="0"/>
          </a:p>
          <a:p>
            <a:endParaRPr lang="en-GB" sz="1400" dirty="0"/>
          </a:p>
          <a:p>
            <a:pPr algn="r"/>
            <a:r>
              <a:rPr lang="en-GB" sz="1900" dirty="0"/>
              <a:t> </a:t>
            </a:r>
          </a:p>
          <a:p>
            <a:endParaRPr lang="en-GB" sz="1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39913" y="2953966"/>
            <a:ext cx="87421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rgbClr val="702082"/>
                </a:solidFill>
              </a:rPr>
              <a:t>COVID-19:  Impact on Risk &amp; Insurance for Alternative Investment Managers</a:t>
            </a:r>
            <a:endParaRPr lang="en-US" sz="3200" b="1" dirty="0">
              <a:solidFill>
                <a:srgbClr val="702082"/>
              </a:solidFill>
              <a:latin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CF91B-F4D1-4FFC-AA84-17C5D3F63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3" y="6142379"/>
            <a:ext cx="6223756" cy="3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57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1A1E09D5-9C24-4AC1-8FF9-5AEBD52A9064}"/>
              </a:ext>
            </a:extLst>
          </p:cNvPr>
          <p:cNvSpPr txBox="1">
            <a:spLocks/>
          </p:cNvSpPr>
          <p:nvPr/>
        </p:nvSpPr>
        <p:spPr>
          <a:xfrm>
            <a:off x="4732803" y="3965612"/>
            <a:ext cx="1520769" cy="533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Lexie Kindbom (Moderator) </a:t>
            </a:r>
          </a:p>
          <a:p>
            <a:pPr>
              <a:spcAft>
                <a:spcPts val="600"/>
              </a:spcAft>
            </a:pPr>
            <a:r>
              <a:rPr lang="en-US" sz="1200" b="0" i="1" dirty="0">
                <a:solidFill>
                  <a:schemeClr val="tx1"/>
                </a:solidFill>
              </a:rPr>
              <a:t>Canada Head FINEX Financial Institutions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7B72B4-8C19-4B6F-AA03-716E850E8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7" b="13392"/>
          <a:stretch/>
        </p:blipFill>
        <p:spPr>
          <a:xfrm>
            <a:off x="4792680" y="2342611"/>
            <a:ext cx="1130447" cy="14875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A2CDEE-3289-4024-AA17-EE81D7900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83" y="2342610"/>
            <a:ext cx="1157010" cy="1487585"/>
          </a:xfrm>
          <a:prstGeom prst="rect">
            <a:avLst/>
          </a:prstGeom>
        </p:spPr>
      </p:pic>
      <p:sp>
        <p:nvSpPr>
          <p:cNvPr id="65" name="Title 64">
            <a:extLst>
              <a:ext uri="{FF2B5EF4-FFF2-40B4-BE49-F238E27FC236}">
                <a16:creationId xmlns:a16="http://schemas.microsoft.com/office/drawing/2014/main" id="{236FC495-3526-024A-B6D2-BDC30695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11247120" cy="307777"/>
          </a:xfrm>
        </p:spPr>
        <p:txBody>
          <a:bodyPr/>
          <a:lstStyle/>
          <a:p>
            <a:r>
              <a:rPr lang="en-CA" dirty="0"/>
              <a:t>Agenda and Speakers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B3F90-167D-AA43-87E8-046C2443C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19B08-1250-234D-82CB-0896CFA5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" name="Text Placeholder 41">
            <a:extLst>
              <a:ext uri="{FF2B5EF4-FFF2-40B4-BE49-F238E27FC236}">
                <a16:creationId xmlns:a16="http://schemas.microsoft.com/office/drawing/2014/main" id="{7F42D685-33C4-4E3D-AD0B-FDE8B1007C4B}"/>
              </a:ext>
            </a:extLst>
          </p:cNvPr>
          <p:cNvSpPr txBox="1">
            <a:spLocks/>
          </p:cNvSpPr>
          <p:nvPr/>
        </p:nvSpPr>
        <p:spPr>
          <a:xfrm>
            <a:off x="7189170" y="3970597"/>
            <a:ext cx="1742869" cy="533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Tim Sullivan</a:t>
            </a:r>
          </a:p>
          <a:p>
            <a:pPr>
              <a:spcAft>
                <a:spcPts val="600"/>
              </a:spcAft>
            </a:pPr>
            <a:r>
              <a:rPr lang="en-US" sz="1200" b="0" i="1" dirty="0">
                <a:solidFill>
                  <a:schemeClr val="tx1"/>
                </a:solidFill>
              </a:rPr>
              <a:t>FINEX Asset Management Industry Leader</a:t>
            </a:r>
            <a:endParaRPr lang="en-US" sz="1200" dirty="0"/>
          </a:p>
        </p:txBody>
      </p:sp>
      <p:sp>
        <p:nvSpPr>
          <p:cNvPr id="32" name="Text Placeholder 41">
            <a:extLst>
              <a:ext uri="{FF2B5EF4-FFF2-40B4-BE49-F238E27FC236}">
                <a16:creationId xmlns:a16="http://schemas.microsoft.com/office/drawing/2014/main" id="{3FFA9D6D-0B55-4E7D-84E8-C0A29DE7953F}"/>
              </a:ext>
            </a:extLst>
          </p:cNvPr>
          <p:cNvSpPr txBox="1">
            <a:spLocks/>
          </p:cNvSpPr>
          <p:nvPr/>
        </p:nvSpPr>
        <p:spPr>
          <a:xfrm>
            <a:off x="9677995" y="3946018"/>
            <a:ext cx="1969175" cy="533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Rob Yellen</a:t>
            </a:r>
          </a:p>
          <a:p>
            <a:pPr>
              <a:spcAft>
                <a:spcPts val="600"/>
              </a:spcAft>
            </a:pPr>
            <a:r>
              <a:rPr lang="en-US" sz="1200" b="0" i="1" dirty="0">
                <a:solidFill>
                  <a:schemeClr val="tx1"/>
                </a:solidFill>
              </a:rPr>
              <a:t>Executive Vice President, FINEX North America, Directors and Officers and Fiduciary Liability Product Leader</a:t>
            </a:r>
            <a:endParaRPr lang="en-US" sz="1200" b="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17D965-A26D-43E5-98CB-7AE1432903DE}"/>
              </a:ext>
            </a:extLst>
          </p:cNvPr>
          <p:cNvSpPr/>
          <p:nvPr/>
        </p:nvSpPr>
        <p:spPr>
          <a:xfrm>
            <a:off x="815345" y="1616929"/>
            <a:ext cx="3534606" cy="633112"/>
          </a:xfrm>
          <a:prstGeom prst="rect">
            <a:avLst/>
          </a:prstGeom>
          <a:solidFill>
            <a:srgbClr val="DD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dirty="0">
                <a:solidFill>
                  <a:schemeClr val="accent1"/>
                </a:solidFill>
              </a:rPr>
              <a:t>Welcome and introduction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9AFF316-4BE2-496C-ABA4-9AE4ACB42B0B}"/>
              </a:ext>
            </a:extLst>
          </p:cNvPr>
          <p:cNvSpPr/>
          <p:nvPr/>
        </p:nvSpPr>
        <p:spPr>
          <a:xfrm>
            <a:off x="819031" y="2744773"/>
            <a:ext cx="3534605" cy="633112"/>
          </a:xfrm>
          <a:prstGeom prst="rect">
            <a:avLst/>
          </a:prstGeom>
          <a:solidFill>
            <a:srgbClr val="DD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Panelists review current issues and challenges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A336E4-2CBA-464E-B539-1E384A7A9C5F}"/>
              </a:ext>
            </a:extLst>
          </p:cNvPr>
          <p:cNvSpPr/>
          <p:nvPr/>
        </p:nvSpPr>
        <p:spPr>
          <a:xfrm>
            <a:off x="811656" y="3872617"/>
            <a:ext cx="3534605" cy="633112"/>
          </a:xfrm>
          <a:prstGeom prst="rect">
            <a:avLst/>
          </a:prstGeom>
          <a:solidFill>
            <a:srgbClr val="DD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Q&amp;A / Open discussion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B06B3B-C7D5-4305-8D84-42B34F638B28}"/>
              </a:ext>
            </a:extLst>
          </p:cNvPr>
          <p:cNvSpPr/>
          <p:nvPr/>
        </p:nvSpPr>
        <p:spPr>
          <a:xfrm>
            <a:off x="822719" y="5000462"/>
            <a:ext cx="3523542" cy="633112"/>
          </a:xfrm>
          <a:prstGeom prst="rect">
            <a:avLst/>
          </a:prstGeom>
          <a:solidFill>
            <a:srgbClr val="DD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432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Wrap up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B9DAB4-D8F8-483F-AF20-0E9A4D3DE484}"/>
              </a:ext>
            </a:extLst>
          </p:cNvPr>
          <p:cNvSpPr/>
          <p:nvPr/>
        </p:nvSpPr>
        <p:spPr>
          <a:xfrm>
            <a:off x="583056" y="1406049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A58561E-6E96-44CB-90BE-713D1E3384CE}"/>
              </a:ext>
            </a:extLst>
          </p:cNvPr>
          <p:cNvSpPr/>
          <p:nvPr/>
        </p:nvSpPr>
        <p:spPr>
          <a:xfrm>
            <a:off x="568512" y="253389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09C537C-5D56-4B88-9A0E-8B3570285074}"/>
              </a:ext>
            </a:extLst>
          </p:cNvPr>
          <p:cNvSpPr/>
          <p:nvPr/>
        </p:nvSpPr>
        <p:spPr>
          <a:xfrm>
            <a:off x="571411" y="3642437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2B65662-21B4-49B8-94A1-1CF59DBDCAAD}"/>
              </a:ext>
            </a:extLst>
          </p:cNvPr>
          <p:cNvSpPr/>
          <p:nvPr/>
        </p:nvSpPr>
        <p:spPr>
          <a:xfrm>
            <a:off x="578786" y="4770282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239CEF1-46FF-449C-A744-491409AC7B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1653" r="12189" b="5074"/>
          <a:stretch/>
        </p:blipFill>
        <p:spPr>
          <a:xfrm>
            <a:off x="7189169" y="2347597"/>
            <a:ext cx="1130447" cy="151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01ED80-D7B1-47BB-A0C4-0F940834F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80" y="1618939"/>
            <a:ext cx="4453134" cy="254602"/>
          </a:xfrm>
          <a:prstGeom prst="rect">
            <a:avLst/>
          </a:prstGeom>
        </p:spPr>
      </p:pic>
      <p:sp>
        <p:nvSpPr>
          <p:cNvPr id="21" name="Text Placeholder 41">
            <a:extLst>
              <a:ext uri="{FF2B5EF4-FFF2-40B4-BE49-F238E27FC236}">
                <a16:creationId xmlns:a16="http://schemas.microsoft.com/office/drawing/2014/main" id="{8739EAFB-9769-4EA4-BCB3-07183FF8BCFF}"/>
              </a:ext>
            </a:extLst>
          </p:cNvPr>
          <p:cNvSpPr txBox="1">
            <a:spLocks/>
          </p:cNvSpPr>
          <p:nvPr/>
        </p:nvSpPr>
        <p:spPr>
          <a:xfrm>
            <a:off x="4590194" y="5291750"/>
            <a:ext cx="2388561" cy="466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0" dirty="0">
                <a:solidFill>
                  <a:schemeClr val="tx1"/>
                </a:solidFill>
                <a:hlinkClick r:id="rId7"/>
              </a:rPr>
              <a:t>Lexie.Kindbom@willistowerswatson.com</a:t>
            </a:r>
            <a:endParaRPr lang="en-US" sz="10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/>
              <a:t>+1 416 216 0787</a:t>
            </a:r>
          </a:p>
          <a:p>
            <a:pPr>
              <a:spcAft>
                <a:spcPts val="600"/>
              </a:spcAft>
            </a:pPr>
            <a:endParaRPr lang="en-US" sz="1200" dirty="0"/>
          </a:p>
        </p:txBody>
      </p:sp>
      <p:sp>
        <p:nvSpPr>
          <p:cNvPr id="24" name="Text Placeholder 41">
            <a:extLst>
              <a:ext uri="{FF2B5EF4-FFF2-40B4-BE49-F238E27FC236}">
                <a16:creationId xmlns:a16="http://schemas.microsoft.com/office/drawing/2014/main" id="{507BA2C3-32ED-46AC-BA19-F21BE10A19C4}"/>
              </a:ext>
            </a:extLst>
          </p:cNvPr>
          <p:cNvSpPr txBox="1">
            <a:spLocks/>
          </p:cNvSpPr>
          <p:nvPr/>
        </p:nvSpPr>
        <p:spPr>
          <a:xfrm>
            <a:off x="7110965" y="5291750"/>
            <a:ext cx="2461638" cy="4667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0" dirty="0">
                <a:solidFill>
                  <a:schemeClr val="tx1"/>
                </a:solidFill>
                <a:hlinkClick r:id="rId8"/>
              </a:rPr>
              <a:t>Timothy.Sullivan@willistowerswatson.com</a:t>
            </a:r>
            <a:endParaRPr lang="en-US" sz="10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/>
              <a:t>+1 617 351 7435 </a:t>
            </a:r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07C33E00-BC11-4412-B33A-560B1D5E77D5}"/>
              </a:ext>
            </a:extLst>
          </p:cNvPr>
          <p:cNvSpPr txBox="1">
            <a:spLocks/>
          </p:cNvSpPr>
          <p:nvPr/>
        </p:nvSpPr>
        <p:spPr>
          <a:xfrm>
            <a:off x="9704813" y="5291750"/>
            <a:ext cx="2388560" cy="5333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" indent="-228600" algn="l" defTabSz="914400" rtl="0" eaLnBrk="1" latinLnBrk="0" hangingPunct="1">
              <a:spcBef>
                <a:spcPts val="0"/>
              </a:spcBef>
              <a:spcAft>
                <a:spcPts val="350"/>
              </a:spcAft>
              <a:buClr>
                <a:srgbClr val="702082"/>
              </a:buClr>
              <a:buSzPct val="125000"/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5720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chemeClr val="accent6"/>
              </a:buClr>
              <a:buSzPct val="12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1520" indent="-228600" algn="l" defTabSz="914400" rtl="0" eaLnBrk="1" latinLnBrk="0" hangingPunct="1">
              <a:spcBef>
                <a:spcPts val="0"/>
              </a:spcBef>
              <a:spcAft>
                <a:spcPts val="280"/>
              </a:spcAft>
              <a:buClr>
                <a:srgbClr val="000000"/>
              </a:buClr>
              <a:buSzPct val="125000"/>
              <a:buFont typeface="Arial" pitchFamily="34" charset="0"/>
              <a:buChar char="̵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000" b="0" dirty="0">
                <a:solidFill>
                  <a:schemeClr val="tx1"/>
                </a:solidFill>
                <a:hlinkClick r:id="rId9"/>
              </a:rPr>
              <a:t>Robert.Yellen@willistowerswatson.com</a:t>
            </a:r>
            <a:endParaRPr lang="en-US" sz="10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/>
              <a:t>+1 917 574 1060</a:t>
            </a:r>
          </a:p>
        </p:txBody>
      </p:sp>
    </p:spTree>
    <p:extLst>
      <p:ext uri="{BB962C8B-B14F-4D97-AF65-F5344CB8AC3E}">
        <p14:creationId xmlns:p14="http://schemas.microsoft.com/office/powerpoint/2010/main" val="10543165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  <p:tag name="WT_TEMPLATENAME" val="WTW.pptx"/>
  <p:tag name="WT_CREATEDATE" val="14 March 2017"/>
  <p:tag name="WT_DPI" val="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name="WTW413457_PPT_Implications of Coronavirus for Employers_Mar-20" id="{1B9D3398-4873-BC48-BCD8-551A6B854CC1}" vid="{E7B1036B-076A-314D-8CE3-F88EB01840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e654c47b16442a931909021ba601e1 xmlns="e3af3928-72d3-4b8a-b86b-2250b2499d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Event Materials</TermName>
          <TermId xmlns="http://schemas.microsoft.com/office/infopath/2007/PartnerControls">52fd3461-4baa-4b3c-964c-487426cf2813</TermId>
        </TermInfo>
      </Terms>
    </pae654c47b16442a931909021ba601e1>
    <TaxCatchAll xmlns="e3af3928-72d3-4b8a-b86b-2250b2499d03">
      <Value>33</Value>
      <Value>217</Value>
      <Value>216</Value>
      <Value>7</Value>
      <Value>2</Value>
      <Value>1</Value>
    </TaxCatchAll>
    <WTWSPOLegacySummary xmlns="e3af3928-72d3-4b8a-b86b-2250b2499d03">Discussion material from the March 10, 2020 webcast COVID-19:Implications of Coronavirus for Employers. Event was geared towards a North America audience.</WTWSPOLegacySummary>
    <i1f6f9d4230644789e2eba7b24dd66d6 xmlns="e3af3928-72d3-4b8a-b86b-2250b2499d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c49e6210-c2bb-4c53-95c7-ff8b264e00f5</TermId>
        </TermInfo>
      </Terms>
    </i1f6f9d4230644789e2eba7b24dd66d6>
    <e9f5ca78f3a5445faa1e3dcb9539d32a xmlns="e3af3928-72d3-4b8a-b86b-2250b2499d03">
      <Terms xmlns="http://schemas.microsoft.com/office/infopath/2007/PartnerControls"/>
    </e9f5ca78f3a5445faa1e3dcb9539d32a>
    <o9c33334286642d686cddfdefb9d701f xmlns="e3af3928-72d3-4b8a-b86b-2250b2499d03">
      <Terms xmlns="http://schemas.microsoft.com/office/infopath/2007/PartnerControls"/>
    </o9c33334286642d686cddfdefb9d701f>
    <o564762b3e3e433bae9b2517b778a660 xmlns="e3af3928-72d3-4b8a-b86b-2250b2499d03">
      <Terms xmlns="http://schemas.microsoft.com/office/infopath/2007/PartnerControls"/>
    </o564762b3e3e433bae9b2517b778a660>
    <WTWSPOLegacyPublicationDate xmlns="e3af3928-72d3-4b8a-b86b-2250b2499d03">2020-03-10T07:00:00+00:00</WTWSPOLegacyPublicationDate>
    <caa2408cdd1b4d42817854f77c36379e xmlns="e3af3928-72d3-4b8a-b86b-2250b2499d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Coronavirus</TermName>
          <TermId xmlns="http://schemas.microsoft.com/office/infopath/2007/PartnerControls">77f005ff-33d0-4508-b0cd-1c7af7981f5b</TermId>
        </TermInfo>
      </Terms>
    </caa2408cdd1b4d42817854f77c36379e>
    <j0497d57092f44c3a3d1467b465416b7 xmlns="e3af3928-72d3-4b8a-b86b-2250b2499d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Capital and Benefits</TermName>
          <TermId xmlns="http://schemas.microsoft.com/office/infopath/2007/PartnerControls">0edd2bcc-9e89-4af1-a3da-0c8c4c64f6f0</TermId>
        </TermInfo>
        <TermInfo xmlns="http://schemas.microsoft.com/office/infopath/2007/PartnerControls">
          <TermName xmlns="http://schemas.microsoft.com/office/infopath/2007/PartnerControls">Corporate Risk and Broking</TermName>
          <TermId xmlns="http://schemas.microsoft.com/office/infopath/2007/PartnerControls">e4e8d981-e65c-43bd-9968-d43952840c9e</TermId>
        </TermInfo>
      </Terms>
    </j0497d57092f44c3a3d1467b465416b7>
    <WTWSPOLegacyAuthor xmlns="e3af3928-72d3-4b8a-b86b-2250b2499d03">
      <UserInfo>
        <DisplayName>i:0#.f|membership|jeff.levin-scherz@towerswatson.com,#i:0#.f|membership|jeff.levin-scherz@towerswatson.com,#jeff.levin-scherz@willistowerswatson.com,#,#Levin-Scherz, Jeff (Boston),#,#HGB NA Regional Resources,#</DisplayName>
        <AccountId>8894</AccountId>
        <AccountType/>
      </UserInfo>
      <UserInfo>
        <DisplayName>i:0#.f|membership|pam.enright@towerswatson.com,#i:0#.f|membership|pam.enright@towerswatson.com,#Pam.Enright@willistowerswatson.com,#,#Enright, Pam (Chicago),#,#GPI - GPD International Team,#</DisplayName>
        <AccountId>8007</AccountId>
        <AccountType/>
      </UserInfo>
      <UserInfo>
        <DisplayName>i:0#.f|membership|heather.marshall@towerswatson.com,#i:0#.f|membership|heather.marshall@towerswatson.com,#heather.marshall@willistowerswatson.com,#,#Marshall, Heather (New York),#,#Executive Compensation Team,#</DisplayName>
        <AccountId>3320</AccountId>
        <AccountType/>
      </UserInfo>
      <UserInfo>
        <DisplayName>i:0#.f|membership|beth.ashmore@towerswatson.com,#i:0#.f|membership|beth.ashmore@towerswatson.com,#beth.ashmore@willistowerswatson.com,#,#Ashmore, Beth (St. Louis),#,#Retirement Team,#</DisplayName>
        <AccountId>3648</AccountId>
        <AccountType/>
      </UserInfo>
      <UserInfo>
        <DisplayName>i:0#.f|membership|thomas.ryan@willistowerswatson.com,#i:0#.f|membership|thomas.ryan@willistowerswatson.com,#Thomas.Ryan@WillisTowersWatson.com,#,#Ryan, Thomas,#,#Integrated Casualty Consulting Team,#</DisplayName>
        <AccountId>649</AccountId>
        <AccountType/>
      </UserInfo>
      <UserInfo>
        <DisplayName>i:0#.f|membership|eric.silverstein@willistowerswatson.com,#i:0#.f|membership|eric.silverstein@willistowerswatson.com,#Eric.Silverstein@WillisTowersWatson.com,#,#Silverstein, Eric,#,#Casualty Broking,#</DisplayName>
        <AccountId>30816</AccountId>
        <AccountType/>
      </UserInfo>
    </WTWSPOLegacyAuthor>
    <id906b37846c4ee2a001899c8d76436f xmlns="e3af3928-72d3-4b8a-b86b-2250b2499d03">
      <Terms xmlns="http://schemas.microsoft.com/office/infopath/2007/PartnerControls"/>
    </id906b37846c4ee2a001899c8d76436f>
    <mec0255b7b5c45b194ea3db54cb6d8dd xmlns="e3af3928-72d3-4b8a-b86b-2250b2499d03">
      <Terms xmlns="http://schemas.microsoft.com/office/infopath/2007/PartnerControls"/>
    </mec0255b7b5c45b194ea3db54cb6d8dd>
    <p1c2f209e0e34ec3b5554f89f6f793fa xmlns="e3af3928-72d3-4b8a-b86b-2250b2499d03">
      <Terms xmlns="http://schemas.microsoft.com/office/infopath/2007/PartnerControls"/>
    </p1c2f209e0e34ec3b5554f89f6f793fa>
    <befda06b95594cfb9f63e38aefeefa5a xmlns="e3af3928-72d3-4b8a-b86b-2250b2499d03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North America</TermName>
          <TermId xmlns="http://schemas.microsoft.com/office/infopath/2007/PartnerControls">34cbbec4-e184-4522-8358-db1aa0ab42e5</TermId>
        </TermInfo>
      </Terms>
    </befda06b95594cfb9f63e38aefeefa5a>
    <TaxKeywordTaxHTField xmlns="e3af3928-72d3-4b8a-b86b-2250b2499d03">
      <Terms xmlns="http://schemas.microsoft.com/office/infopath/2007/PartnerControls"/>
    </TaxKeywordTaxHTFiel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TW Document" ma:contentTypeID="0x010100E0AE0EE16600F849968D2A55DCC4416500E521A42B2AE46D40AF06DBD308BCFEBA" ma:contentTypeVersion="28" ma:contentTypeDescription="WTWSPODocument" ma:contentTypeScope="" ma:versionID="81e797074462103b95e667709c5f9199">
  <xsd:schema xmlns:xsd="http://www.w3.org/2001/XMLSchema" xmlns:xs="http://www.w3.org/2001/XMLSchema" xmlns:p="http://schemas.microsoft.com/office/2006/metadata/properties" xmlns:ns1="e3af3928-72d3-4b8a-b86b-2250b2499d03" targetNamespace="http://schemas.microsoft.com/office/2006/metadata/properties" ma:root="true" ma:fieldsID="393afa4b5eb7c838d309f06335a001f5" ns1:_="">
    <xsd:import namespace="e3af3928-72d3-4b8a-b86b-2250b2499d03"/>
    <xsd:element name="properties">
      <xsd:complexType>
        <xsd:sequence>
          <xsd:element name="documentManagement">
            <xsd:complexType>
              <xsd:all>
                <xsd:element ref="ns1:TaxCatchAll" minOccurs="0"/>
                <xsd:element ref="ns1:TaxCatchAllLabel" minOccurs="0"/>
                <xsd:element ref="ns1:WTWSPOLegacyAuthor" minOccurs="0"/>
                <xsd:element ref="ns1:WTWSPOLegacyPublicationDate" minOccurs="0"/>
                <xsd:element ref="ns1:WTWSPOLegacySummary" minOccurs="0"/>
                <xsd:element ref="ns1:o9c33334286642d686cddfdefb9d701f" minOccurs="0"/>
                <xsd:element ref="ns1:id906b37846c4ee2a001899c8d76436f" minOccurs="0"/>
                <xsd:element ref="ns1:caa2408cdd1b4d42817854f77c36379e" minOccurs="0"/>
                <xsd:element ref="ns1:e9f5ca78f3a5445faa1e3dcb9539d32a" minOccurs="0"/>
                <xsd:element ref="ns1:befda06b95594cfb9f63e38aefeefa5a" minOccurs="0"/>
                <xsd:element ref="ns1:mec0255b7b5c45b194ea3db54cb6d8dd" minOccurs="0"/>
                <xsd:element ref="ns1:j0497d57092f44c3a3d1467b465416b7" minOccurs="0"/>
                <xsd:element ref="ns1:p1c2f209e0e34ec3b5554f89f6f793fa" minOccurs="0"/>
                <xsd:element ref="ns1:i1f6f9d4230644789e2eba7b24dd66d6" minOccurs="0"/>
                <xsd:element ref="ns1:pae654c47b16442a931909021ba601e1" minOccurs="0"/>
                <xsd:element ref="ns1:TaxKeywordTaxHTField" minOccurs="0"/>
                <xsd:element ref="ns1:o564762b3e3e433bae9b2517b778a66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f3928-72d3-4b8a-b86b-2250b2499d03" elementFormDefault="qualified">
    <xsd:import namespace="http://schemas.microsoft.com/office/2006/documentManagement/types"/>
    <xsd:import namespace="http://schemas.microsoft.com/office/infopath/2007/PartnerControls"/>
    <xsd:element name="TaxCatchAll" ma:index="1" nillable="true" ma:displayName="Taxonomy Catch All Column" ma:hidden="true" ma:list="{39907955-4278-4b1f-ab37-bab2813f21f5}" ma:internalName="TaxCatchAll" ma:showField="CatchAllData" ma:web="10732134-593f-44d5-a155-70fbde1ec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" nillable="true" ma:displayName="Taxonomy Catch All Column1" ma:hidden="true" ma:list="{39907955-4278-4b1f-ab37-bab2813f21f5}" ma:internalName="TaxCatchAllLabel" ma:readOnly="true" ma:showField="CatchAllDataLabel" ma:web="10732134-593f-44d5-a155-70fbde1ecd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WTWSPOLegacyAuthor" ma:index="15" nillable="true" ma:displayName="Author-Contact" ma:SharePointGroup="0" ma:internalName="WTWSPOLegacyAuth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TWSPOLegacyPublicationDate" ma:index="16" nillable="true" ma:displayName="Publication Date" ma:format="DateTime" ma:internalName="WTWSPOLegacyPublicationDate" ma:readOnly="false">
      <xsd:simpleType>
        <xsd:restriction base="dms:DateTime"/>
      </xsd:simpleType>
    </xsd:element>
    <xsd:element name="WTWSPOLegacySummary" ma:index="17" nillable="true" ma:displayName="Summary" ma:internalName="WTWSPOLegacySummary">
      <xsd:simpleType>
        <xsd:restriction base="dms:Note">
          <xsd:maxLength value="255"/>
        </xsd:restriction>
      </xsd:simpleType>
    </xsd:element>
    <xsd:element name="o9c33334286642d686cddfdefb9d701f" ma:index="21" nillable="true" ma:taxonomy="true" ma:internalName="o9c33334286642d686cddfdefb9d701f" ma:taxonomyFieldName="WTWSPOOffice" ma:displayName="Office(s)" ma:readOnly="false" ma:fieldId="{89c33334-2866-42d6-86cd-dfdefb9d701f}" ma:taxonomyMulti="true" ma:sspId="5d639306-5220-4f62-8b39-d9a537361609" ma:termSetId="9bd68e83-c55f-44b6-83a7-eebbef4068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d906b37846c4ee2a001899c8d76436f" ma:index="23" nillable="true" ma:taxonomy="true" ma:internalName="id906b37846c4ee2a001899c8d76436f" ma:taxonomyFieldName="WTWSPOIndustry" ma:displayName="Industry(s)" ma:fieldId="{2d906b37-846c-4ee2-a001-899c8d76436f}" ma:taxonomyMulti="true" ma:sspId="5d639306-5220-4f62-8b39-d9a537361609" ma:termSetId="6945ca8e-d81b-4372-810d-5b60eeff3f9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a2408cdd1b4d42817854f77c36379e" ma:index="24" nillable="true" ma:taxonomy="true" ma:internalName="caa2408cdd1b4d42817854f77c36379e" ma:taxonomyFieldName="WTWSPOTopic" ma:displayName="Topic(s)" ma:fieldId="{caa2408c-dd1b-4d42-8178-54f77c36379e}" ma:taxonomyMulti="true" ma:sspId="5d639306-5220-4f62-8b39-d9a537361609" ma:termSetId="8403d538-d188-4c13-bd01-6e3d6aa423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9f5ca78f3a5445faa1e3dcb9539d32a" ma:index="25" nillable="true" ma:taxonomy="true" ma:internalName="e9f5ca78f3a5445faa1e3dcb9539d32a" ma:taxonomyFieldName="WTWSPOSeries" ma:displayName="Series" ma:default="" ma:fieldId="{e9f5ca78-f3a5-445f-aa1e-3dcb9539d32a}" ma:taxonomyMulti="true" ma:sspId="5d639306-5220-4f62-8b39-d9a537361609" ma:termSetId="78008aba-846b-4c5a-914d-f59d7baed3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fda06b95594cfb9f63e38aefeefa5a" ma:index="26" nillable="true" ma:taxonomy="true" ma:internalName="befda06b95594cfb9f63e38aefeefa5a" ma:taxonomyFieldName="WTWSPOGeography" ma:displayName="Geography(s)" ma:readOnly="false" ma:default="" ma:fieldId="{befda06b-9559-4cfb-9f63-e38aefeefa5a}" ma:taxonomyMulti="true" ma:sspId="5d639306-5220-4f62-8b39-d9a537361609" ma:termSetId="2b185653-b035-4bc5-83a5-026959f06b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c0255b7b5c45b194ea3db54cb6d8dd" ma:index="27" nillable="true" ma:taxonomy="true" ma:internalName="mec0255b7b5c45b194ea3db54cb6d8dd" ma:taxonomyFieldName="WTWSPOOtherGeographies" ma:displayName="Other Geographies" ma:readOnly="false" ma:fieldId="{6ec0255b-7b5c-45b1-94ea-3db54cb6d8dd}" ma:taxonomyMulti="true" ma:sspId="5d639306-5220-4f62-8b39-d9a537361609" ma:termSetId="6dcdebd2-f9b7-453d-94bb-9bb0ee69e0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0497d57092f44c3a3d1467b465416b7" ma:index="29" ma:taxonomy="true" ma:internalName="j0497d57092f44c3a3d1467b465416b7" ma:taxonomyFieldName="WTWSPOBusiness" ma:displayName="Business(es)" ma:readOnly="false" ma:default="1;#Human Capital and Benefits|0edd2bcc-9e89-4af1-a3da-0c8c4c64f6f0" ma:fieldId="{30497d57-092f-44c3-a3d1-467b465416b7}" ma:taxonomyMulti="true" ma:sspId="5d639306-5220-4f62-8b39-d9a537361609" ma:termSetId="0895f469-9357-4b96-8244-c62518c792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1c2f209e0e34ec3b5554f89f6f793fa" ma:index="30" nillable="true" ma:taxonomy="true" ma:internalName="p1c2f209e0e34ec3b5554f89f6f793fa" ma:taxonomyFieldName="WTWSPOCrossBusiness" ma:displayName="Cross Business(es)" ma:fieldId="{91c2f209-e0e3-4ec3-b555-4f89f6f793fa}" ma:taxonomyMulti="true" ma:sspId="5d639306-5220-4f62-8b39-d9a537361609" ma:termSetId="dbedfdc6-d738-490c-864e-c2cedf196f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1f6f9d4230644789e2eba7b24dd66d6" ma:index="32" ma:taxonomy="true" ma:internalName="i1f6f9d4230644789e2eba7b24dd66d6" ma:taxonomyFieldName="WTWSPOLanguage" ma:displayName="Language(s)" ma:readOnly="false" ma:default="2;#English|c49e6210-c2bb-4c53-95c7-ff8b264e00f5" ma:fieldId="{21f6f9d4-2306-4478-9e2e-ba7b24dd66d6}" ma:taxonomyMulti="true" ma:sspId="5d639306-5220-4f62-8b39-d9a537361609" ma:termSetId="0191036c-6e1a-4928-8cb9-d458d5f7f6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ae654c47b16442a931909021ba601e1" ma:index="33" ma:taxonomy="true" ma:internalName="pae654c47b16442a931909021ba601e1" ma:taxonomyFieldName="WTWSPOContentType" ma:displayName="Material Type" ma:readOnly="false" ma:default="" ma:fieldId="{9ae654c4-7b16-442a-9319-09021ba601e1}" ma:sspId="5d639306-5220-4f62-8b39-d9a537361609" ma:termSetId="4d4419d4-2ed5-408b-9be2-de356eb027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4" nillable="true" ma:taxonomy="true" ma:internalName="TaxKeywordTaxHTField" ma:taxonomyFieldName="TaxKeyword" ma:displayName="Enterprise Keywords" ma:fieldId="{23f27201-bee3-471e-b2e7-b64fd8b7ca38}" ma:taxonomyMulti="true" ma:sspId="5d639306-5220-4f62-8b39-d9a5373616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o564762b3e3e433bae9b2517b778a660" ma:index="35" nillable="true" ma:taxonomy="true" ma:internalName="o564762b3e3e433bae9b2517b778a660" ma:taxonomyFieldName="WTWSPOCollection" ma:displayName="Collection(s)" ma:readOnly="false" ma:default="" ma:fieldId="{8564762b-3e3e-433b-ae9b-2517b778a660}" ma:taxonomyMulti="true" ma:sspId="5d639306-5220-4f62-8b39-d9a537361609" ma:termSetId="d2cd364e-b3c8-45a6-bc8c-82dd83f12ab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6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5d639306-5220-4f62-8b39-d9a537361609" ContentTypeId="0x010100E0AE0EE16600F849968D2A55DCC44165" PreviousValue="false"/>
</file>

<file path=customXml/itemProps1.xml><?xml version="1.0" encoding="utf-8"?>
<ds:datastoreItem xmlns:ds="http://schemas.openxmlformats.org/officeDocument/2006/customXml" ds:itemID="{0D5D3926-C6D6-4CBD-9B38-E1CDEA6E1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5729D8-250B-447D-A48A-F64D94237FB9}">
  <ds:schemaRefs>
    <ds:schemaRef ds:uri="e3af3928-72d3-4b8a-b86b-2250b2499d03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DFD011-1CEF-414C-8394-9A32AE5A30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af3928-72d3-4b8a-b86b-2250b2499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C72DB2F-5F4E-4435-9E96-02C699ECF1C9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135</Words>
  <Application>Microsoft Office PowerPoint</Application>
  <PresentationFormat>Widescreen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Open Sans</vt:lpstr>
      <vt:lpstr>Trebuchet MS</vt:lpstr>
      <vt:lpstr>Wingdings</vt:lpstr>
      <vt:lpstr>WTW</vt:lpstr>
      <vt:lpstr>PowerPoint Presentation</vt:lpstr>
      <vt:lpstr>Agenda and Speakers</vt:lpstr>
    </vt:vector>
  </TitlesOfParts>
  <Company>Willis Towers Watson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COVID-19: Implications of Coronavirus for Employers (NA Webcast)</dc:title>
  <dc:creator>Ellen Fuccella (Mkt/Corp, White Plains)</dc:creator>
  <cp:lastModifiedBy>Le Roy, David (Toronto)</cp:lastModifiedBy>
  <cp:revision>269</cp:revision>
  <cp:lastPrinted>2020-04-08T14:05:14Z</cp:lastPrinted>
  <dcterms:created xsi:type="dcterms:W3CDTF">2017-03-14T17:20:12Z</dcterms:created>
  <dcterms:modified xsi:type="dcterms:W3CDTF">2020-04-09T17:42:53Z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christie.tartaro@towerswatson.com</vt:lpwstr>
  </property>
  <property fmtid="{D5CDD505-2E9C-101B-9397-08002B2CF9AE}" pid="6" name="MSIP_Label_9c700311-1b20-487f-9129-30717d50ca8e_SetDate">
    <vt:lpwstr>2020-03-09T18:20:16.1660244Z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0864f68f-9592-4f19-a5e5-1ed69040aa16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christie.tartaro@towerswatson.com</vt:lpwstr>
  </property>
  <property fmtid="{D5CDD505-2E9C-101B-9397-08002B2CF9AE}" pid="14" name="MSIP_Label_d347b247-e90e-43a3-9d7b-004f14ae6873_SetDate">
    <vt:lpwstr>2020-03-09T18:20:16.1660244Z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0864f68f-9592-4f19-a5e5-1ed69040aa16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ContentTypeId">
    <vt:lpwstr>0x010100E0AE0EE16600F849968D2A55DCC4416500E521A42B2AE46D40AF06DBD308BCFEBA</vt:lpwstr>
  </property>
  <property fmtid="{D5CDD505-2E9C-101B-9397-08002B2CF9AE}" pid="22" name="WTWSPOLanguage">
    <vt:lpwstr>2;#English|c49e6210-c2bb-4c53-95c7-ff8b264e00f5</vt:lpwstr>
  </property>
  <property fmtid="{D5CDD505-2E9C-101B-9397-08002B2CF9AE}" pid="23" name="WTWSPOSeries">
    <vt:lpwstr/>
  </property>
  <property fmtid="{D5CDD505-2E9C-101B-9397-08002B2CF9AE}" pid="24" name="TaxKeyword">
    <vt:lpwstr/>
  </property>
  <property fmtid="{D5CDD505-2E9C-101B-9397-08002B2CF9AE}" pid="25" name="WTWSPOIndustry">
    <vt:lpwstr/>
  </property>
  <property fmtid="{D5CDD505-2E9C-101B-9397-08002B2CF9AE}" pid="26" name="WTWSPOCollection">
    <vt:lpwstr/>
  </property>
  <property fmtid="{D5CDD505-2E9C-101B-9397-08002B2CF9AE}" pid="27" name="WTWSPOTopic">
    <vt:lpwstr>216;#Coronavirus|77f005ff-33d0-4508-b0cd-1c7af7981f5b</vt:lpwstr>
  </property>
  <property fmtid="{D5CDD505-2E9C-101B-9397-08002B2CF9AE}" pid="28" name="WTWSPOContentType">
    <vt:lpwstr>33;#Event Materials|52fd3461-4baa-4b3c-964c-487426cf2813</vt:lpwstr>
  </property>
  <property fmtid="{D5CDD505-2E9C-101B-9397-08002B2CF9AE}" pid="29" name="WTWSPOGeography">
    <vt:lpwstr>7;#North America|34cbbec4-e184-4522-8358-db1aa0ab42e5</vt:lpwstr>
  </property>
  <property fmtid="{D5CDD505-2E9C-101B-9397-08002B2CF9AE}" pid="30" name="WTWSPOOtherGeographies">
    <vt:lpwstr/>
  </property>
  <property fmtid="{D5CDD505-2E9C-101B-9397-08002B2CF9AE}" pid="31" name="WTWSPOOffice">
    <vt:lpwstr/>
  </property>
  <property fmtid="{D5CDD505-2E9C-101B-9397-08002B2CF9AE}" pid="32" name="WTWSPOCrossBusiness">
    <vt:lpwstr/>
  </property>
  <property fmtid="{D5CDD505-2E9C-101B-9397-08002B2CF9AE}" pid="33" name="WTWSPOBusiness">
    <vt:lpwstr>1;#Human Capital and Benefits|0edd2bcc-9e89-4af1-a3da-0c8c4c64f6f0;#217;#Corporate Risk and Broking|e4e8d981-e65c-43bd-9968-d43952840c9e</vt:lpwstr>
  </property>
</Properties>
</file>