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728" r:id="rId1"/>
    <p:sldMasterId id="2147483762" r:id="rId2"/>
  </p:sldMasterIdLst>
  <p:notesMasterIdLst>
    <p:notesMasterId r:id="rId7"/>
  </p:notesMasterIdLst>
  <p:handoutMasterIdLst>
    <p:handoutMasterId r:id="rId8"/>
  </p:handoutMasterIdLst>
  <p:sldIdLst>
    <p:sldId id="330" r:id="rId3"/>
    <p:sldId id="388" r:id="rId4"/>
    <p:sldId id="389" r:id="rId5"/>
    <p:sldId id="346" r:id="rId6"/>
  </p:sldIdLst>
  <p:sldSz cx="9144000" cy="6858000" type="screen4x3"/>
  <p:notesSz cx="6742113" cy="9872663"/>
  <p:custDataLst>
    <p:tags r:id="rId9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947BA8-A443-4952-94F2-D35952CF6D37}">
          <p14:sldIdLst>
            <p14:sldId id="330"/>
            <p14:sldId id="388"/>
            <p14:sldId id="389"/>
            <p14:sldId id="34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750"/>
    <a:srgbClr val="CC9B00"/>
    <a:srgbClr val="E2AC00"/>
    <a:srgbClr val="39464D"/>
    <a:srgbClr val="B40000"/>
    <a:srgbClr val="69889A"/>
    <a:srgbClr val="8193DB"/>
    <a:srgbClr val="FFFFFF"/>
    <a:srgbClr val="E6E9F8"/>
    <a:srgbClr val="54B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803" autoAdjust="0"/>
    <p:restoredTop sz="97921" autoAdjust="0"/>
  </p:normalViewPr>
  <p:slideViewPr>
    <p:cSldViewPr snapToGrid="0">
      <p:cViewPr>
        <p:scale>
          <a:sx n="100" d="100"/>
          <a:sy n="100" d="100"/>
        </p:scale>
        <p:origin x="-2676" y="-462"/>
      </p:cViewPr>
      <p:guideLst>
        <p:guide orient="horz" pos="1988"/>
        <p:guide orient="horz" pos="3865"/>
        <p:guide orient="horz" pos="3597"/>
        <p:guide pos="232"/>
        <p:guide pos="5566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160" y="-8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79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3063" y="379413"/>
            <a:ext cx="5988050" cy="4492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5041" y="5307649"/>
            <a:ext cx="5981254" cy="4169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GB" smtClean="0"/>
          </a:p>
        </p:txBody>
      </p:sp>
    </p:spTree>
    <p:extLst>
      <p:ext uri="{BB962C8B-B14F-4D97-AF65-F5344CB8AC3E}">
        <p14:creationId xmlns:p14="http://schemas.microsoft.com/office/powerpoint/2010/main" val="1526085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7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72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uk/url?sa=i&amp;rct=j&amp;q=&amp;esrc=s&amp;source=images&amp;cd=&amp;cad=rja&amp;uact=8&amp;ved=0ahUKEwjsv-jYjJXKAhWBeQ8KHeoLDHUQjRwIBw&amp;url=http://www.gcflearnfree.org/powerpoint2010/11/print&amp;psig=AFQjCNFHbQLzpVNAvapq0NCRFF9GWW7Dzg&amp;ust=1452166700655459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360000" y="1080000"/>
            <a:ext cx="5224585" cy="5224585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068000" y="2880000"/>
            <a:ext cx="3060000" cy="3060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420000" y="4788000"/>
            <a:ext cx="1800000" cy="1800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079500"/>
            <a:ext cx="5239225" cy="1800500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2882055"/>
            <a:ext cx="3462598" cy="1736598"/>
          </a:xfrm>
        </p:spPr>
        <p:txBody>
          <a:bodyPr lIns="180000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insert sub title / speaker</a:t>
            </a:r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358775" y="5178490"/>
            <a:ext cx="2934931" cy="1128455"/>
          </a:xfrm>
        </p:spPr>
        <p:txBody>
          <a:bodyPr lIns="180000" bIns="180000" anchor="b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1" name="Picture 2" descr="J:\102 wordmarks\002_wordmark_others\NAVIGATOR\01 standard\emf\S&amp;S_navigator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0" y="360000"/>
            <a:ext cx="3852000" cy="53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676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 title, content and 3 boxes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7034116" y="1070327"/>
            <a:ext cx="1800000" cy="1800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6" name="Text Placeholder 2"/>
          <p:cNvSpPr>
            <a:spLocks noGrp="1" noChangeAspect="1"/>
          </p:cNvSpPr>
          <p:nvPr>
            <p:ph type="body" idx="13" hasCustomPrompt="1"/>
          </p:nvPr>
        </p:nvSpPr>
        <p:spPr>
          <a:xfrm>
            <a:off x="7034116" y="2949927"/>
            <a:ext cx="1800000" cy="1800000"/>
          </a:xfrm>
          <a:prstGeom prst="rect">
            <a:avLst/>
          </a:prstGeom>
          <a:solidFill>
            <a:schemeClr val="accent1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7" name="Text Placeholder 2"/>
          <p:cNvSpPr>
            <a:spLocks noGrp="1" noChangeAspect="1"/>
          </p:cNvSpPr>
          <p:nvPr>
            <p:ph type="body" idx="14" hasCustomPrompt="1"/>
          </p:nvPr>
        </p:nvSpPr>
        <p:spPr>
          <a:xfrm>
            <a:off x="7034116" y="4829527"/>
            <a:ext cx="1800000" cy="1800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908727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sub title, content and 3 boxe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icture Placeholder 2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7034115" y="4832216"/>
            <a:ext cx="1800000" cy="1800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034115" y="1091489"/>
            <a:ext cx="1800000" cy="1800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034115" y="2961853"/>
            <a:ext cx="1800000" cy="1800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445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, content and 3 quote box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86077" y="1079500"/>
            <a:ext cx="6578523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2286076" y="1800000"/>
            <a:ext cx="6565823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286076" y="2340000"/>
            <a:ext cx="6540423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351214" y="1070327"/>
            <a:ext cx="1728000" cy="1728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6" name="Text Placeholder 2"/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51214" y="2879591"/>
            <a:ext cx="1728000" cy="1728000"/>
          </a:xfrm>
          <a:prstGeom prst="rect">
            <a:avLst/>
          </a:prstGeom>
          <a:solidFill>
            <a:schemeClr val="accent1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7" name="Text Placeholder 2"/>
          <p:cNvSpPr>
            <a:spLocks noGrp="1" noChangeAspect="1"/>
          </p:cNvSpPr>
          <p:nvPr>
            <p:ph type="body" idx="14" hasCustomPrompt="1"/>
          </p:nvPr>
        </p:nvSpPr>
        <p:spPr>
          <a:xfrm>
            <a:off x="351214" y="4688855"/>
            <a:ext cx="1728000" cy="1728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423832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, content and 2 quotes, 1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86077" y="1079500"/>
            <a:ext cx="6578523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2286076" y="1800000"/>
            <a:ext cx="6565823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286076" y="2340000"/>
            <a:ext cx="6540423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351214" y="1070327"/>
            <a:ext cx="1728000" cy="1728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7" name="Text Placeholder 2"/>
          <p:cNvSpPr>
            <a:spLocks noGrp="1" noChangeAspect="1"/>
          </p:cNvSpPr>
          <p:nvPr>
            <p:ph type="body" idx="14" hasCustomPrompt="1"/>
          </p:nvPr>
        </p:nvSpPr>
        <p:spPr>
          <a:xfrm>
            <a:off x="351214" y="4690800"/>
            <a:ext cx="1728000" cy="1728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9" name="Picture Placeholder 2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353915" y="2880564"/>
            <a:ext cx="1728000" cy="1728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58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 title, content and 2 quotes, 1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50399" y="1079500"/>
            <a:ext cx="8140458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1953567" y="1972827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351214" y="1972827"/>
            <a:ext cx="1368000" cy="1368000"/>
          </a:xfrm>
          <a:prstGeom prst="rect">
            <a:avLst/>
          </a:prstGeom>
          <a:solidFill>
            <a:srgbClr val="39464D"/>
          </a:solidFill>
          <a:ln w="12700"/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7" name="Text Placeholder 2"/>
          <p:cNvSpPr>
            <a:spLocks noGrp="1" noChangeAspect="1"/>
          </p:cNvSpPr>
          <p:nvPr>
            <p:ph type="body" idx="14" hasCustomPrompt="1"/>
          </p:nvPr>
        </p:nvSpPr>
        <p:spPr>
          <a:xfrm>
            <a:off x="351214" y="4973326"/>
            <a:ext cx="1368000" cy="1368000"/>
          </a:xfrm>
          <a:prstGeom prst="rect">
            <a:avLst/>
          </a:prstGeom>
          <a:solidFill>
            <a:srgbClr val="39464D"/>
          </a:solidFill>
          <a:ln w="12700"/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9" name="Picture Placeholder 2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351214" y="3473077"/>
            <a:ext cx="1368000" cy="1368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1963463" y="3479014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 hasCustomPrompt="1"/>
          </p:nvPr>
        </p:nvSpPr>
        <p:spPr>
          <a:xfrm>
            <a:off x="1961484" y="4973326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592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 title, content and 2 quotes, 1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50399" y="1079500"/>
            <a:ext cx="8140458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1953567" y="1972827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1963463" y="3479014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 hasCustomPrompt="1"/>
          </p:nvPr>
        </p:nvSpPr>
        <p:spPr>
          <a:xfrm>
            <a:off x="1961484" y="4973326"/>
            <a:ext cx="6540423" cy="13760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9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351214" y="1972827"/>
            <a:ext cx="1368000" cy="1368000"/>
          </a:xfrm>
          <a:prstGeom prst="rect">
            <a:avLst/>
          </a:prstGeom>
          <a:solidFill>
            <a:srgbClr val="39464D"/>
          </a:solidFill>
          <a:ln w="12700"/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4" hasCustomPrompt="1"/>
          </p:nvPr>
        </p:nvSpPr>
        <p:spPr>
          <a:xfrm>
            <a:off x="351214" y="4973326"/>
            <a:ext cx="1368000" cy="1368000"/>
          </a:xfrm>
          <a:prstGeom prst="rect">
            <a:avLst/>
          </a:prstGeom>
          <a:solidFill>
            <a:srgbClr val="39464D"/>
          </a:solidFill>
          <a:ln w="12700"/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18" name="Text Placeholder 2"/>
          <p:cNvSpPr>
            <a:spLocks noGrp="1" noChangeAspect="1"/>
          </p:cNvSpPr>
          <p:nvPr>
            <p:ph type="body" idx="20" hasCustomPrompt="1"/>
          </p:nvPr>
        </p:nvSpPr>
        <p:spPr>
          <a:xfrm>
            <a:off x="351214" y="3473076"/>
            <a:ext cx="1368000" cy="136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1176920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Click to add contact details title</a:t>
            </a:r>
            <a:endParaRPr lang="en-GB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68300" y="1708731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15" name="Picture Placeholder 2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368300" y="2881757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68300" y="4054763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21" name="Picture Placeholder 2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368300" y="5227789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730400" y="1708731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25" name="Picture Placeholder 2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730400" y="2881757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27" name="Picture Placeholder 2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4730400" y="4054763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730400" y="5227789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24"/>
          </p:nvPr>
        </p:nvSpPr>
        <p:spPr>
          <a:xfrm>
            <a:off x="1504951" y="1700213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6" name="Content Placeholder 2"/>
          <p:cNvSpPr>
            <a:spLocks noGrp="1"/>
          </p:cNvSpPr>
          <p:nvPr>
            <p:ph sz="quarter" idx="25"/>
          </p:nvPr>
        </p:nvSpPr>
        <p:spPr>
          <a:xfrm>
            <a:off x="1504951" y="2873232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8" name="Content Placeholder 2"/>
          <p:cNvSpPr>
            <a:spLocks noGrp="1"/>
          </p:cNvSpPr>
          <p:nvPr>
            <p:ph sz="quarter" idx="26"/>
          </p:nvPr>
        </p:nvSpPr>
        <p:spPr>
          <a:xfrm>
            <a:off x="1504951" y="4055486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0" name="Content Placeholder 2"/>
          <p:cNvSpPr>
            <a:spLocks noGrp="1"/>
          </p:cNvSpPr>
          <p:nvPr>
            <p:ph sz="quarter" idx="27"/>
          </p:nvPr>
        </p:nvSpPr>
        <p:spPr>
          <a:xfrm>
            <a:off x="1504951" y="5228504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Content Placeholder 2"/>
          <p:cNvSpPr>
            <a:spLocks noGrp="1"/>
          </p:cNvSpPr>
          <p:nvPr>
            <p:ph sz="quarter" idx="28"/>
          </p:nvPr>
        </p:nvSpPr>
        <p:spPr>
          <a:xfrm>
            <a:off x="5864514" y="1700213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2" name="Content Placeholder 2"/>
          <p:cNvSpPr>
            <a:spLocks noGrp="1"/>
          </p:cNvSpPr>
          <p:nvPr>
            <p:ph sz="quarter" idx="29"/>
          </p:nvPr>
        </p:nvSpPr>
        <p:spPr>
          <a:xfrm>
            <a:off x="5864514" y="2873232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3" name="Content Placeholder 2"/>
          <p:cNvSpPr>
            <a:spLocks noGrp="1"/>
          </p:cNvSpPr>
          <p:nvPr>
            <p:ph sz="quarter" idx="30"/>
          </p:nvPr>
        </p:nvSpPr>
        <p:spPr>
          <a:xfrm>
            <a:off x="5864514" y="4055486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31"/>
          </p:nvPr>
        </p:nvSpPr>
        <p:spPr>
          <a:xfrm>
            <a:off x="5864514" y="5228504"/>
            <a:ext cx="3122468" cy="109840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 b="1" baseline="0"/>
            </a:lvl1pPr>
            <a:lvl2pPr marL="0" indent="0"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100" baseline="0"/>
            </a:lvl3pPr>
            <a:lvl4pPr marL="0" indent="0">
              <a:spcBef>
                <a:spcPts val="0"/>
              </a:spcBef>
              <a:buNone/>
              <a:defRPr sz="1100"/>
            </a:lvl4pPr>
            <a:lvl5pPr marL="0" indent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258299" y="1561583"/>
            <a:ext cx="2524125" cy="3374980"/>
            <a:chOff x="9258299" y="1561583"/>
            <a:chExt cx="2524125" cy="3374980"/>
          </a:xfrm>
        </p:grpSpPr>
        <p:grpSp>
          <p:nvGrpSpPr>
            <p:cNvPr id="20" name="Group 19"/>
            <p:cNvGrpSpPr/>
            <p:nvPr userDrawn="1"/>
          </p:nvGrpSpPr>
          <p:grpSpPr>
            <a:xfrm>
              <a:off x="9259337" y="1561583"/>
              <a:ext cx="2095500" cy="2452277"/>
              <a:chOff x="-2159000" y="1384301"/>
              <a:chExt cx="2095500" cy="245227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-2159000" y="1384301"/>
                <a:ext cx="2095500" cy="24522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6000" tIns="36000" rIns="36000" bIns="36000" rtlCol="0" anchor="b" anchorCtr="0">
                <a:noAutofit/>
              </a:bodyPr>
              <a:lstStyle/>
              <a:p>
                <a:r>
                  <a:rPr lang="en-GB" sz="1100" dirty="0" smtClean="0"/>
                  <a:t>To apply styles, use the button shown above which can be found in the home tab on the ribbon. Alternatively, use Alt-Shift Right Arrow </a:t>
                </a:r>
                <a:br>
                  <a:rPr lang="en-GB" sz="1100" dirty="0" smtClean="0"/>
                </a:br>
                <a:r>
                  <a:rPr lang="en-GB" sz="1100" dirty="0" smtClean="0"/>
                  <a:t>on the keyboard.</a:t>
                </a:r>
              </a:p>
            </p:txBody>
          </p:sp>
          <p:pic>
            <p:nvPicPr>
              <p:cNvPr id="24" name="Picture 2" descr="http://content.gcflearnfree.org/topics/176/modtext_indent_commands.png">
                <a:hlinkClick r:id="rId2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889" t="3992" r="53379" b="52860"/>
              <a:stretch/>
            </p:blipFill>
            <p:spPr bwMode="auto">
              <a:xfrm>
                <a:off x="-2098675" y="1511300"/>
                <a:ext cx="1345164" cy="11306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8299" y="4065139"/>
              <a:ext cx="2524125" cy="871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81138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CV title</a:t>
            </a:r>
            <a:endParaRPr lang="en-GB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68300" y="1708731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1504950" y="1700213"/>
            <a:ext cx="7324725" cy="4681537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320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pag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68300" y="1708731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4" name="Picture Placeholder 2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788000" y="1708731"/>
            <a:ext cx="1080000" cy="1080000"/>
          </a:xfrm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8"/>
          </p:nvPr>
        </p:nvSpPr>
        <p:spPr>
          <a:xfrm>
            <a:off x="1504950" y="1700213"/>
            <a:ext cx="3131705" cy="4681537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9"/>
          </p:nvPr>
        </p:nvSpPr>
        <p:spPr>
          <a:xfrm>
            <a:off x="5929171" y="1700213"/>
            <a:ext cx="3131705" cy="4681537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568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60000" y="1080000"/>
            <a:ext cx="4680000" cy="4680000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40000" y="4140000"/>
            <a:ext cx="1440000" cy="1440000"/>
          </a:xfrm>
          <a:prstGeom prst="rect">
            <a:avLst/>
          </a:prstGeom>
          <a:solidFill>
            <a:schemeClr val="accent1">
              <a:alpha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140000" y="2150347"/>
            <a:ext cx="2520000" cy="2520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8775" y="1079499"/>
            <a:ext cx="4681225" cy="2764217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insert divider slide title</a:t>
            </a:r>
          </a:p>
        </p:txBody>
      </p:sp>
    </p:spTree>
    <p:extLst>
      <p:ext uri="{BB962C8B-B14F-4D97-AF65-F5344CB8AC3E}">
        <p14:creationId xmlns:p14="http://schemas.microsoft.com/office/powerpoint/2010/main" val="1188609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360000" y="1080000"/>
            <a:ext cx="5224585" cy="5224585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420000" y="4788000"/>
            <a:ext cx="1800000" cy="1800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079500"/>
            <a:ext cx="5239225" cy="1800500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4056849" y="2880000"/>
            <a:ext cx="3060000" cy="3060000"/>
          </a:xfrm>
          <a:solidFill>
            <a:schemeClr val="accent1">
              <a:alpha val="80000"/>
            </a:schemeClr>
          </a:solidFill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2882055"/>
            <a:ext cx="3462598" cy="1736598"/>
          </a:xfrm>
        </p:spPr>
        <p:txBody>
          <a:bodyPr lIns="180000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insert sub title / speaker</a:t>
            </a:r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358775" y="5178490"/>
            <a:ext cx="2934931" cy="1128455"/>
          </a:xfrm>
        </p:spPr>
        <p:txBody>
          <a:bodyPr lIns="180000" bIns="180000" anchor="b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2" descr="J:\102 wordmarks\002_wordmark_others\NAVIGATOR\01 standard\emf\S&amp;S_navigator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0" y="360000"/>
            <a:ext cx="3852000" cy="53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90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60000" y="1080000"/>
            <a:ext cx="4680000" cy="4680000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40000" y="4140000"/>
            <a:ext cx="1440000" cy="1440000"/>
          </a:xfrm>
          <a:prstGeom prst="rect">
            <a:avLst/>
          </a:prstGeom>
          <a:solidFill>
            <a:schemeClr val="accent1">
              <a:alpha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4140000" y="2150347"/>
            <a:ext cx="2520000" cy="2520000"/>
          </a:xfrm>
          <a:solidFill>
            <a:schemeClr val="accent1">
              <a:alpha val="80000"/>
            </a:schemeClr>
          </a:solidFill>
          <a:ln w="12700">
            <a:noFill/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8775" y="1079499"/>
            <a:ext cx="4681225" cy="2764217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insert divider slide title</a:t>
            </a:r>
          </a:p>
        </p:txBody>
      </p:sp>
    </p:spTree>
    <p:extLst>
      <p:ext uri="{BB962C8B-B14F-4D97-AF65-F5344CB8AC3E}">
        <p14:creationId xmlns:p14="http://schemas.microsoft.com/office/powerpoint/2010/main" val="252013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396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396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866694" y="1800000"/>
            <a:ext cx="396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866694" y="2340000"/>
            <a:ext cx="396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273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753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846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5" name="Rectangle 21"/>
          <p:cNvSpPr>
            <a:spLocks noChangeArrowheads="1"/>
          </p:cNvSpPr>
          <p:nvPr userDrawn="1"/>
        </p:nvSpPr>
        <p:spPr bwMode="auto">
          <a:xfrm>
            <a:off x="254036" y="6551613"/>
            <a:ext cx="39052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fld id="{41B07E85-C790-4171-B4C4-82F4D07D07D5}" type="slidenum">
              <a:rPr lang="en-GB" sz="800" b="0"/>
              <a:pPr defTabSz="762000"/>
              <a:t>‹#›</a:t>
            </a:fld>
            <a:r>
              <a:rPr lang="en-GB" sz="800" b="0" dirty="0"/>
              <a:t>  /</a:t>
            </a:r>
          </a:p>
        </p:txBody>
      </p:sp>
      <p:sp>
        <p:nvSpPr>
          <p:cNvPr id="6" name="Text Box 32"/>
          <p:cNvSpPr txBox="1">
            <a:spLocks noChangeArrowheads="1"/>
          </p:cNvSpPr>
          <p:nvPr userDrawn="1"/>
        </p:nvSpPr>
        <p:spPr bwMode="auto">
          <a:xfrm>
            <a:off x="360000" y="6494463"/>
            <a:ext cx="4965700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90A4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500" b="0" dirty="0" smtClean="0">
                <a:solidFill>
                  <a:srgbClr val="808080"/>
                </a:solidFill>
              </a:rPr>
              <a:t>© Simmons &amp; Simmons LLP 2013. Simmons &amp; Simmons is an international legal practice carried on by Simmons &amp; Simmons LLP and its affiliated partnerships and other entities.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51314"/>
            <a:ext cx="8460000" cy="3768686"/>
          </a:xfrm>
        </p:spPr>
        <p:txBody>
          <a:bodyPr/>
          <a:lstStyle>
            <a:lvl1pPr marL="0" indent="0">
              <a:buNone/>
              <a:defRPr baseline="0"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 smtClean="0"/>
              <a:t>Click one of the symbols below to create content</a:t>
            </a:r>
          </a:p>
        </p:txBody>
      </p:sp>
    </p:spTree>
    <p:extLst>
      <p:ext uri="{BB962C8B-B14F-4D97-AF65-F5344CB8AC3E}">
        <p14:creationId xmlns:p14="http://schemas.microsoft.com/office/powerpoint/2010/main" val="224634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H="1">
            <a:off x="10117" y="0"/>
            <a:ext cx="9144000" cy="6858000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360000" y="1080000"/>
            <a:ext cx="5224585" cy="5224585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2882055"/>
            <a:ext cx="3462598" cy="1736598"/>
          </a:xfrm>
        </p:spPr>
        <p:txBody>
          <a:bodyPr lIns="180000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insert sub title / speaker</a:t>
            </a:r>
          </a:p>
        </p:txBody>
      </p:sp>
      <p:sp>
        <p:nvSpPr>
          <p:cNvPr id="6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358775" y="5178490"/>
            <a:ext cx="2934931" cy="1128455"/>
          </a:xfrm>
        </p:spPr>
        <p:txBody>
          <a:bodyPr lIns="180000" bIns="180000" anchor="b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922110" y="2719227"/>
            <a:ext cx="3060000" cy="3060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274110" y="4627227"/>
            <a:ext cx="1800000" cy="1800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8775" y="1079500"/>
            <a:ext cx="5239225" cy="1800500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5" name="Picture 3" descr="J:\102 wordmarks\002_wordmark_others\NAVIGATOR\01 standard\emf\S&amp;S_navigator WHITE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0" y="360000"/>
            <a:ext cx="3852000" cy="53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542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flipH="1">
            <a:off x="10117" y="0"/>
            <a:ext cx="9144000" cy="6858000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 bwMode="auto">
          <a:xfrm>
            <a:off x="360000" y="1080000"/>
            <a:ext cx="4680000" cy="4680000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154400" y="4820937"/>
            <a:ext cx="1440000" cy="1440000"/>
          </a:xfrm>
          <a:prstGeom prst="rect">
            <a:avLst/>
          </a:prstGeom>
          <a:solidFill>
            <a:schemeClr val="accent1">
              <a:alpha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8775" y="1079499"/>
            <a:ext cx="4681225" cy="4640365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insert divider slide title</a:t>
            </a:r>
          </a:p>
        </p:txBody>
      </p:sp>
      <p:pic>
        <p:nvPicPr>
          <p:cNvPr id="10" name="Picture 3" descr="J:\102 wordmarks\002_wordmark_others\NAVIGATOR\01 standard\emf\S&amp;S_navigator WHITE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0" y="360000"/>
            <a:ext cx="3852000" cy="53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83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H="1">
            <a:off x="10117" y="0"/>
            <a:ext cx="9144000" cy="6858000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360000" y="1080000"/>
            <a:ext cx="5224585" cy="5224585"/>
          </a:xfrm>
          <a:prstGeom prst="rect">
            <a:avLst/>
          </a:prstGeom>
          <a:solidFill>
            <a:srgbClr val="3946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2882055"/>
            <a:ext cx="3462598" cy="1736598"/>
          </a:xfrm>
        </p:spPr>
        <p:txBody>
          <a:bodyPr lIns="180000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insert sub title / speaker</a:t>
            </a:r>
          </a:p>
        </p:txBody>
      </p:sp>
      <p:sp>
        <p:nvSpPr>
          <p:cNvPr id="6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358775" y="5178490"/>
            <a:ext cx="2934931" cy="1128455"/>
          </a:xfrm>
        </p:spPr>
        <p:txBody>
          <a:bodyPr lIns="180000" bIns="180000" anchor="b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922110" y="2719227"/>
            <a:ext cx="3060000" cy="3060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274110" y="4627227"/>
            <a:ext cx="1800000" cy="1800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8775" y="1079500"/>
            <a:ext cx="5239225" cy="1800500"/>
          </a:xfrm>
        </p:spPr>
        <p:txBody>
          <a:bodyPr lIns="180000" tIns="180000" rIns="180000" bIns="18000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5" name="Picture 3" descr="J:\102 wordmarks\002_wordmark_others\NAVIGATOR\01 standard\emf\S&amp;S_navigator WHITE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0" y="360000"/>
            <a:ext cx="3852000" cy="53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51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38619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1800000"/>
            <a:ext cx="8460000" cy="4320000"/>
          </a:xfrm>
        </p:spPr>
        <p:txBody>
          <a:bodyPr/>
          <a:lstStyle>
            <a:lvl1pPr>
              <a:defRPr baseline="0"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547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846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51314"/>
            <a:ext cx="8460000" cy="3768686"/>
          </a:xfrm>
        </p:spPr>
        <p:txBody>
          <a:bodyPr/>
          <a:lstStyle>
            <a:lvl1pPr>
              <a:defRPr baseline="0"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68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, content and key point box st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2007" y="1800000"/>
            <a:ext cx="2736000" cy="2736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3244800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, content and key point box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2007" y="1800000"/>
            <a:ext cx="2736000" cy="2736000"/>
          </a:xfrm>
          <a:prstGeom prst="rect">
            <a:avLst/>
          </a:prstGeom>
          <a:solidFill>
            <a:schemeClr val="accent1"/>
          </a:solidFill>
        </p:spPr>
        <p:txBody>
          <a:bodyPr lIns="108000" tIns="108000" rIns="108000" bIns="108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B7C6"/>
              </a:buClr>
              <a:buSzTx/>
              <a:buFont typeface="Wingdings" pitchFamily="2" charset="2"/>
              <a:buNone/>
              <a:tabLst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B7C6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3362789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, content and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92007" y="1800225"/>
            <a:ext cx="2736000" cy="2736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56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 title, content and 2 boxes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"/>
          <p:cNvSpPr>
            <a:spLocks noGrp="1" noChangeAspect="1"/>
          </p:cNvSpPr>
          <p:nvPr>
            <p:ph type="body" idx="12" hasCustomPrompt="1"/>
          </p:nvPr>
        </p:nvSpPr>
        <p:spPr>
          <a:xfrm>
            <a:off x="7034116" y="1800000"/>
            <a:ext cx="1800000" cy="1800000"/>
          </a:xfrm>
          <a:prstGeom prst="rect">
            <a:avLst/>
          </a:prstGeom>
          <a:solidFill>
            <a:srgbClr val="39464D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  <p:sp>
        <p:nvSpPr>
          <p:cNvPr id="6" name="Text Placeholder 2"/>
          <p:cNvSpPr>
            <a:spLocks noGrp="1" noChangeAspect="1"/>
          </p:cNvSpPr>
          <p:nvPr>
            <p:ph type="body" idx="13" hasCustomPrompt="1"/>
          </p:nvPr>
        </p:nvSpPr>
        <p:spPr>
          <a:xfrm>
            <a:off x="7034116" y="3721164"/>
            <a:ext cx="1800000" cy="1800000"/>
          </a:xfrm>
          <a:prstGeom prst="rect">
            <a:avLst/>
          </a:prstGeom>
          <a:solidFill>
            <a:schemeClr val="accent1"/>
          </a:solidFill>
        </p:spPr>
        <p:txBody>
          <a:bodyPr lIns="108000" tIns="108000" rIns="108000" bIns="108000" anchor="t"/>
          <a:lstStyle>
            <a:lvl1pPr marL="0" indent="0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key text</a:t>
            </a:r>
          </a:p>
        </p:txBody>
      </p:sp>
    </p:spTree>
    <p:extLst>
      <p:ext uri="{BB962C8B-B14F-4D97-AF65-F5344CB8AC3E}">
        <p14:creationId xmlns:p14="http://schemas.microsoft.com/office/powerpoint/2010/main" val="1159098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sub title, content and 2 boxe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1079500"/>
            <a:ext cx="8460000" cy="72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0000" y="1800000"/>
            <a:ext cx="5400000" cy="54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sub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60000" y="2340000"/>
            <a:ext cx="5400000" cy="37956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bullets: press tab to promote / shift-tab to demote bullet levels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Picture Placeholder 2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7034115" y="1800225"/>
            <a:ext cx="1800000" cy="1800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7034115" y="3721388"/>
            <a:ext cx="1800000" cy="1800000"/>
          </a:xfrm>
          <a:ln w="12700">
            <a:solidFill>
              <a:srgbClr val="39464D"/>
            </a:solidFill>
          </a:ln>
        </p:spPr>
        <p:txBody>
          <a:bodyPr tIns="468000" anchor="t" anchorCtr="0"/>
          <a:lstStyle>
            <a:lvl1pPr marL="0" indent="0" algn="ctr">
              <a:spcBef>
                <a:spcPts val="0"/>
              </a:spcBef>
              <a:buNone/>
              <a:defRPr sz="1000" baseline="0"/>
            </a:lvl1pPr>
          </a:lstStyle>
          <a:p>
            <a:r>
              <a:rPr lang="en-GB" dirty="0" smtClean="0"/>
              <a:t>Click to insert picture. </a:t>
            </a:r>
            <a:br>
              <a:rPr lang="en-GB" dirty="0" smtClean="0"/>
            </a:br>
            <a:r>
              <a:rPr lang="en-GB" dirty="0" smtClean="0"/>
              <a:t>Use Picture Tools &gt; Crop tool </a:t>
            </a:r>
            <a:br>
              <a:rPr lang="en-GB" dirty="0" smtClean="0"/>
            </a:br>
            <a:r>
              <a:rPr lang="en-GB" dirty="0" smtClean="0"/>
              <a:t>from the ribbon to pan image </a:t>
            </a:r>
            <a:br>
              <a:rPr lang="en-GB" dirty="0" smtClean="0"/>
            </a:br>
            <a:r>
              <a:rPr lang="en-GB" dirty="0" smtClean="0"/>
              <a:t>to preferred position.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7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079500"/>
            <a:ext cx="8460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GB" altLang="en-GB" dirty="0" smtClean="0"/>
              <a:t>Master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98637"/>
            <a:ext cx="8460000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dirty="0" smtClean="0"/>
              <a:t>first level</a:t>
            </a:r>
          </a:p>
          <a:p>
            <a:pPr lvl="1"/>
            <a:r>
              <a:rPr lang="en-US" altLang="en-GB" dirty="0" smtClean="0"/>
              <a:t>second level</a:t>
            </a:r>
          </a:p>
          <a:p>
            <a:pPr lvl="2"/>
            <a:r>
              <a:rPr lang="en-US" altLang="en-GB" dirty="0" smtClean="0"/>
              <a:t>third level</a:t>
            </a:r>
          </a:p>
          <a:p>
            <a:pPr lvl="3"/>
            <a:r>
              <a:rPr lang="en-US" altLang="en-GB" dirty="0" smtClean="0"/>
              <a:t>fourth level</a:t>
            </a:r>
          </a:p>
          <a:p>
            <a:pPr lvl="4"/>
            <a:r>
              <a:rPr lang="en-US" altLang="en-GB" dirty="0" smtClean="0"/>
              <a:t>fifth level</a:t>
            </a:r>
            <a:endParaRPr lang="en-GB" altLang="en-GB" dirty="0" smtClean="0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360000" y="6494463"/>
            <a:ext cx="4965700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90A4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500" b="0" dirty="0" smtClean="0">
                <a:solidFill>
                  <a:srgbClr val="808080"/>
                </a:solidFill>
              </a:rPr>
              <a:t>© Simmons &amp; Simmons LLP 2016. Simmons &amp; Simmons is an international legal practice carried on by Simmons &amp; Simmons LLP and its affiliated partnerships and other entities.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254036" y="6551613"/>
            <a:ext cx="1671934" cy="2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fld id="{8B1B42E0-BD50-4B47-9B1F-319AA9109FD8}" type="slidenum">
              <a:rPr lang="en-GB" sz="800" b="0" smtClean="0"/>
              <a:t>‹#›</a:t>
            </a:fld>
            <a:r>
              <a:rPr lang="en-GB" sz="800" b="0" smtClean="0"/>
              <a:t> / L_LIVE_APAC1:5862460v1</a:t>
            </a:r>
            <a:endParaRPr lang="en-GB" sz="800" b="0" dirty="0"/>
          </a:p>
        </p:txBody>
      </p:sp>
      <p:pic>
        <p:nvPicPr>
          <p:cNvPr id="11" name="Picture 2" descr="J:\102 wordmarks\002_wordmark_others\NAVIGATOR\01 standard\emf\S&amp;S_navigator.emf"/>
          <p:cNvPicPr>
            <a:picLocks noChangeAspect="1" noChangeArrowheads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087" y="157353"/>
            <a:ext cx="2484000" cy="34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79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41" r:id="rId3"/>
    <p:sldLayoutId id="2147483737" r:id="rId4"/>
    <p:sldLayoutId id="2147483735" r:id="rId5"/>
    <p:sldLayoutId id="2147483742" r:id="rId6"/>
    <p:sldLayoutId id="2147483748" r:id="rId7"/>
    <p:sldLayoutId id="2147483758" r:id="rId8"/>
    <p:sldLayoutId id="2147483760" r:id="rId9"/>
    <p:sldLayoutId id="2147483759" r:id="rId10"/>
    <p:sldLayoutId id="2147483761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  <p:sldLayoutId id="2147483771" r:id="rId18"/>
    <p:sldLayoutId id="2147483740" r:id="rId19"/>
    <p:sldLayoutId id="2147483746" r:id="rId20"/>
    <p:sldLayoutId id="2147483744" r:id="rId21"/>
    <p:sldLayoutId id="2147483734" r:id="rId22"/>
    <p:sldLayoutId id="2147483750" r:id="rId23"/>
    <p:sldLayoutId id="2147483773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GB" altLang="en-GB" sz="2600" kern="1200" baseline="0" dirty="0" smtClean="0">
          <a:solidFill>
            <a:srgbClr val="39464D"/>
          </a:solidFill>
          <a:latin typeface="+mj-lt"/>
          <a:ea typeface="+mj-ea"/>
          <a:cs typeface="Arial" pitchFamily="34" charset="0"/>
        </a:defRPr>
      </a:lvl1pPr>
    </p:titleStyle>
    <p:bodyStyle>
      <a:lvl1pPr marL="360000" indent="-360000" algn="l" defTabSz="914400" rtl="0" eaLnBrk="1" latinLnBrk="0" hangingPunct="1">
        <a:spcBef>
          <a:spcPts val="1728"/>
        </a:spcBef>
        <a:buClr>
          <a:schemeClr val="accent1"/>
        </a:buClr>
        <a:buFont typeface="Wingdings" pitchFamily="2" charset="2"/>
        <a:buChar char=""/>
        <a:defRPr sz="1800" kern="1200">
          <a:solidFill>
            <a:srgbClr val="39464D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079500"/>
            <a:ext cx="8460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GB" altLang="en-GB" dirty="0" smtClean="0"/>
              <a:t>Master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98637"/>
            <a:ext cx="8460000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dirty="0" smtClean="0"/>
              <a:t>first level</a:t>
            </a:r>
          </a:p>
          <a:p>
            <a:pPr lvl="1"/>
            <a:r>
              <a:rPr lang="en-US" altLang="en-GB" dirty="0" smtClean="0"/>
              <a:t>second level</a:t>
            </a:r>
          </a:p>
          <a:p>
            <a:pPr lvl="2"/>
            <a:r>
              <a:rPr lang="en-US" altLang="en-GB" dirty="0" smtClean="0"/>
              <a:t>third level</a:t>
            </a:r>
          </a:p>
          <a:p>
            <a:pPr lvl="3"/>
            <a:r>
              <a:rPr lang="en-US" altLang="en-GB" dirty="0" smtClean="0"/>
              <a:t>fourth level</a:t>
            </a:r>
          </a:p>
          <a:p>
            <a:pPr lvl="4"/>
            <a:r>
              <a:rPr lang="en-US" altLang="en-GB" dirty="0" smtClean="0"/>
              <a:t>fifth level</a:t>
            </a:r>
            <a:endParaRPr lang="en-GB" altLang="en-GB" dirty="0" smtClean="0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360000" y="6494463"/>
            <a:ext cx="4965700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90A4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500" b="0" dirty="0" smtClean="0">
                <a:solidFill>
                  <a:srgbClr val="808080"/>
                </a:solidFill>
              </a:rPr>
              <a:t>© Simmons &amp; Simmons LLP 2016. Simmons &amp; Simmons is an international legal practice carried on by Simmons &amp; Simmons LLP and its affiliated partnerships and other entities.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254036" y="6551613"/>
            <a:ext cx="1694376" cy="2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fld id="{CA039944-BBBB-4EBC-986A-E77647B64EDA}" type="slidenum">
              <a:rPr lang="en-GB" sz="800" b="0" smtClean="0"/>
              <a:t>‹#›</a:t>
            </a:fld>
            <a:r>
              <a:rPr lang="en-GB" sz="800" b="0" smtClean="0"/>
              <a:t> / B_LIVE_EMEA1:2816984v1</a:t>
            </a:r>
            <a:endParaRPr lang="en-GB" sz="800" b="0" dirty="0"/>
          </a:p>
        </p:txBody>
      </p:sp>
    </p:spTree>
    <p:extLst>
      <p:ext uri="{BB962C8B-B14F-4D97-AF65-F5344CB8AC3E}">
        <p14:creationId xmlns:p14="http://schemas.microsoft.com/office/powerpoint/2010/main" val="2891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GB" altLang="en-GB" sz="2600" kern="1200" baseline="0" dirty="0" smtClean="0">
          <a:solidFill>
            <a:srgbClr val="39464D"/>
          </a:solidFill>
          <a:latin typeface="+mj-lt"/>
          <a:ea typeface="+mj-ea"/>
          <a:cs typeface="Arial" pitchFamily="34" charset="0"/>
        </a:defRPr>
      </a:lvl1pPr>
    </p:titleStyle>
    <p:bodyStyle>
      <a:lvl1pPr marL="360000" indent="-360000" algn="l" defTabSz="914400" rtl="0" eaLnBrk="1" latinLnBrk="0" hangingPunct="1">
        <a:spcBef>
          <a:spcPts val="1728"/>
        </a:spcBef>
        <a:buClr>
          <a:schemeClr val="accent1"/>
        </a:buClr>
        <a:buFont typeface="Wingdings" pitchFamily="2" charset="2"/>
        <a:buChar char=""/>
        <a:defRPr sz="1800" kern="1200">
          <a:solidFill>
            <a:srgbClr val="39464D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spcBef>
          <a:spcPts val="648"/>
        </a:spcBef>
        <a:buClr>
          <a:schemeClr val="accent1"/>
        </a:buClr>
        <a:buFont typeface="Arial" pitchFamily="34" charset="0"/>
        <a:buChar char="–"/>
        <a:defRPr sz="1800" kern="1200">
          <a:solidFill>
            <a:srgbClr val="3946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58774" y="2882055"/>
            <a:ext cx="3886655" cy="2857438"/>
          </a:xfrm>
        </p:spPr>
        <p:txBody>
          <a:bodyPr/>
          <a:lstStyle/>
          <a:p>
            <a:endParaRPr lang="en-GB" sz="1400" b="1" dirty="0" smtClean="0"/>
          </a:p>
          <a:p>
            <a:r>
              <a:rPr lang="en-GB" sz="1600" b="1" dirty="0" err="1" smtClean="0"/>
              <a:t>Gaven</a:t>
            </a:r>
            <a:r>
              <a:rPr lang="en-GB" sz="1600" b="1" dirty="0" smtClean="0"/>
              <a:t> Cheong</a:t>
            </a:r>
            <a:r>
              <a:rPr lang="en-GB" sz="1600" dirty="0" smtClean="0"/>
              <a:t> – Simmons &amp; Simmons</a:t>
            </a:r>
            <a:br>
              <a:rPr lang="en-GB" sz="1600" dirty="0" smtClean="0"/>
            </a:br>
            <a:r>
              <a:rPr lang="en-GB" sz="1600" b="1" dirty="0" smtClean="0"/>
              <a:t>Armin </a:t>
            </a:r>
            <a:r>
              <a:rPr lang="en-GB" sz="1600" b="1" dirty="0" err="1" smtClean="0"/>
              <a:t>Choksey</a:t>
            </a:r>
            <a:r>
              <a:rPr lang="en-GB" sz="1600" dirty="0" smtClean="0"/>
              <a:t> - PWC</a:t>
            </a:r>
            <a:endParaRPr lang="en-GB" sz="1600" dirty="0" smtClean="0"/>
          </a:p>
          <a:p>
            <a:endParaRPr lang="en-GB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400" dirty="0" smtClean="0"/>
              <a:t>19 </a:t>
            </a:r>
            <a:r>
              <a:rPr lang="en-GB" sz="1400" dirty="0" smtClean="0"/>
              <a:t>October 2017</a:t>
            </a:r>
            <a:endParaRPr lang="en-GB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Navigating private placement regimes around the world 2017</a:t>
            </a:r>
            <a:r>
              <a:rPr lang="en-GB" altLang="en-GB" sz="2000" dirty="0" smtClean="0">
                <a:solidFill>
                  <a:prstClr val="white"/>
                </a:solidFill>
              </a:rPr>
              <a:t/>
            </a:r>
            <a:br>
              <a:rPr lang="en-GB" altLang="en-GB" sz="2000" dirty="0" smtClean="0">
                <a:solidFill>
                  <a:prstClr val="white"/>
                </a:solidFill>
              </a:rPr>
            </a:br>
            <a:r>
              <a:rPr lang="en-GB" altLang="en-GB" sz="2000" dirty="0">
                <a:solidFill>
                  <a:prstClr val="white"/>
                </a:solidFill>
              </a:rPr>
              <a:t/>
            </a:r>
            <a:br>
              <a:rPr lang="en-GB" altLang="en-GB" sz="2000" dirty="0">
                <a:solidFill>
                  <a:prstClr val="white"/>
                </a:solidFill>
              </a:rPr>
            </a:br>
            <a:r>
              <a:rPr lang="en-GB" altLang="en-GB" sz="2000" dirty="0" smtClean="0">
                <a:solidFill>
                  <a:prstClr val="white"/>
                </a:solidFill>
              </a:rPr>
              <a:t>Hong Kong</a:t>
            </a:r>
            <a:endParaRPr lang="en-GB" dirty="0"/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4216901" y="4819201"/>
            <a:ext cx="1903162" cy="18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altLang="en-GB" sz="2600" kern="1200" baseline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GB" sz="1400" b="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49" y="3993039"/>
            <a:ext cx="2054475" cy="244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5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95740"/>
            <a:ext cx="8460000" cy="720000"/>
          </a:xfrm>
        </p:spPr>
        <p:txBody>
          <a:bodyPr/>
          <a:lstStyle/>
          <a:p>
            <a:r>
              <a:rPr lang="en-US" dirty="0" smtClean="0"/>
              <a:t>Private Placement Regime – Hong Kong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/>
              <a:t>What is the legislation in your jurisdiction which applies to the marketing of Funds?</a:t>
            </a:r>
          </a:p>
          <a:p>
            <a:r>
              <a:rPr lang="en-US" sz="2000" dirty="0"/>
              <a:t>Would marketing (or otherwise making offers or sales) of units or shares of a Fund in your jurisdiction trigger the need for registration/</a:t>
            </a:r>
            <a:r>
              <a:rPr lang="en-US" sz="2000" dirty="0" err="1"/>
              <a:t>authorisation</a:t>
            </a:r>
            <a:r>
              <a:rPr lang="en-US" sz="2000" dirty="0"/>
              <a:t>?</a:t>
            </a:r>
          </a:p>
          <a:p>
            <a:r>
              <a:rPr lang="en-US" sz="2000" dirty="0"/>
              <a:t>In some countries the definition of marketing is relatively narrow (for example, perhaps it follows the AIFMD ('offer or placement')) and in others, it is very widely defined (just naming a Fund would be 'marketing' or ‘offering’). What's the position in your jurisdiction?</a:t>
            </a:r>
          </a:p>
          <a:p>
            <a:r>
              <a:rPr lang="en-US" sz="2000" dirty="0"/>
              <a:t>Are there restrictions on the type of prospective investors which can be targeted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598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95740"/>
            <a:ext cx="8460000" cy="720000"/>
          </a:xfrm>
        </p:spPr>
        <p:txBody>
          <a:bodyPr/>
          <a:lstStyle/>
          <a:p>
            <a:r>
              <a:rPr lang="en-US" dirty="0" smtClean="0"/>
              <a:t>Private Placement Regime – Hong Kong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/>
              <a:t>What are the pre-conditions, if any to being able to market a Fund via private placement in your jurisdiction?</a:t>
            </a:r>
          </a:p>
          <a:p>
            <a:r>
              <a:rPr lang="en-US" sz="2000" dirty="0"/>
              <a:t>What's the territorial scope of the requirements? Would it change the answers to any of the above if visits, meetings, events or activities were held outside your jurisdiction?</a:t>
            </a:r>
          </a:p>
          <a:p>
            <a:r>
              <a:rPr lang="en-US" sz="2000" dirty="0"/>
              <a:t>Is reverse enquiry </a:t>
            </a:r>
            <a:r>
              <a:rPr lang="en-US" sz="2000" dirty="0" err="1"/>
              <a:t>recognised</a:t>
            </a:r>
            <a:r>
              <a:rPr lang="en-US" sz="2000" dirty="0"/>
              <a:t> in your jurisdiction? </a:t>
            </a:r>
          </a:p>
          <a:p>
            <a:r>
              <a:rPr lang="en-US" sz="2000" dirty="0"/>
              <a:t>Can managed accounts be offered to investors in your jurisdiction?</a:t>
            </a:r>
          </a:p>
          <a:p>
            <a:r>
              <a:rPr lang="en-US" sz="2000" dirty="0"/>
              <a:t>If the offer or sale of fund shares is constrained in your jurisdiction, what are the commonly used work-arounds and how do they work?</a:t>
            </a:r>
          </a:p>
        </p:txBody>
      </p:sp>
    </p:spTree>
    <p:extLst>
      <p:ext uri="{BB962C8B-B14F-4D97-AF65-F5344CB8AC3E}">
        <p14:creationId xmlns:p14="http://schemas.microsoft.com/office/powerpoint/2010/main" val="65583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400" dirty="0" smtClean="0"/>
              <a:t>19 October</a:t>
            </a:r>
            <a:r>
              <a:rPr lang="en-GB" sz="1400" dirty="0" smtClean="0"/>
              <a:t> </a:t>
            </a:r>
            <a:r>
              <a:rPr lang="en-GB" sz="1400" dirty="0" smtClean="0"/>
              <a:t>2017</a:t>
            </a:r>
            <a:endParaRPr lang="en-GB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Navigating </a:t>
            </a:r>
            <a:r>
              <a:rPr lang="en-GB" sz="2000" dirty="0"/>
              <a:t>p</a:t>
            </a:r>
            <a:r>
              <a:rPr lang="en-GB" sz="2000" dirty="0" smtClean="0"/>
              <a:t>rivate </a:t>
            </a:r>
            <a:r>
              <a:rPr lang="en-GB" sz="2000" dirty="0"/>
              <a:t>p</a:t>
            </a:r>
            <a:r>
              <a:rPr lang="en-GB" sz="2000" dirty="0" smtClean="0"/>
              <a:t>lacement </a:t>
            </a:r>
            <a:r>
              <a:rPr lang="en-GB" sz="2000" dirty="0"/>
              <a:t>r</a:t>
            </a:r>
            <a:r>
              <a:rPr lang="en-GB" sz="2000" dirty="0" smtClean="0"/>
              <a:t>egimes </a:t>
            </a:r>
            <a:r>
              <a:rPr lang="en-GB" sz="2000" dirty="0"/>
              <a:t>a</a:t>
            </a:r>
            <a:r>
              <a:rPr lang="en-GB" sz="2000" dirty="0" smtClean="0"/>
              <a:t>round </a:t>
            </a:r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w</a:t>
            </a:r>
            <a:r>
              <a:rPr lang="en-GB" sz="2000" dirty="0" smtClean="0"/>
              <a:t>orld 2017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4216901" y="4819201"/>
            <a:ext cx="1903162" cy="18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altLang="en-GB" sz="2600" kern="1200" baseline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GB" sz="14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49" y="3993039"/>
            <a:ext cx="2054475" cy="244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7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Default"/>
</p:tagLst>
</file>

<file path=ppt/theme/theme1.xml><?xml version="1.0" encoding="utf-8"?>
<a:theme xmlns:a="http://schemas.openxmlformats.org/drawingml/2006/main" name="Blank">
  <a:themeElements>
    <a:clrScheme name="ORANGE_S&amp;S">
      <a:dk1>
        <a:srgbClr val="39464D"/>
      </a:dk1>
      <a:lt1>
        <a:sysClr val="window" lastClr="FFFFFF"/>
      </a:lt1>
      <a:dk2>
        <a:srgbClr val="39464D"/>
      </a:dk2>
      <a:lt2>
        <a:srgbClr val="EEECE1"/>
      </a:lt2>
      <a:accent1>
        <a:srgbClr val="D47B22"/>
      </a:accent1>
      <a:accent2>
        <a:srgbClr val="54B7C6"/>
      </a:accent2>
      <a:accent3>
        <a:srgbClr val="69BE28"/>
      </a:accent3>
      <a:accent4>
        <a:srgbClr val="5EB6E4"/>
      </a:accent4>
      <a:accent5>
        <a:srgbClr val="F2AF00"/>
      </a:accent5>
      <a:accent6>
        <a:srgbClr val="8193DB"/>
      </a:accent6>
      <a:hlink>
        <a:srgbClr val="69889A"/>
      </a:hlink>
      <a:folHlink>
        <a:srgbClr val="39464D"/>
      </a:folHlink>
    </a:clrScheme>
    <a:fontScheme name="S&amp;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800"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 Divider slides">
  <a:themeElements>
    <a:clrScheme name="ORANGE_S&amp;S">
      <a:dk1>
        <a:srgbClr val="39464D"/>
      </a:dk1>
      <a:lt1>
        <a:sysClr val="window" lastClr="FFFFFF"/>
      </a:lt1>
      <a:dk2>
        <a:srgbClr val="39464D"/>
      </a:dk2>
      <a:lt2>
        <a:srgbClr val="EEECE1"/>
      </a:lt2>
      <a:accent1>
        <a:srgbClr val="D47B22"/>
      </a:accent1>
      <a:accent2>
        <a:srgbClr val="54B7C6"/>
      </a:accent2>
      <a:accent3>
        <a:srgbClr val="69BE28"/>
      </a:accent3>
      <a:accent4>
        <a:srgbClr val="5EB6E4"/>
      </a:accent4>
      <a:accent5>
        <a:srgbClr val="F2AF00"/>
      </a:accent5>
      <a:accent6>
        <a:srgbClr val="8193DB"/>
      </a:accent6>
      <a:hlink>
        <a:srgbClr val="69889A"/>
      </a:hlink>
      <a:folHlink>
        <a:srgbClr val="39464D"/>
      </a:folHlink>
    </a:clrScheme>
    <a:fontScheme name="S&amp;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800" b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246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Blank</vt:lpstr>
      <vt:lpstr>2 Divider slides</vt:lpstr>
      <vt:lpstr>Navigating private placement regimes around the world 2017  Hong Kong</vt:lpstr>
      <vt:lpstr>Private Placement Regime – Hong Kong</vt:lpstr>
      <vt:lpstr>Private Placement Regime – Hong Kong</vt:lpstr>
      <vt:lpstr>Navigating private placement regimes around the world 2017  </vt:lpstr>
    </vt:vector>
  </TitlesOfParts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private placement regimes around the world 2017  Plenary session – UK and impact of Brexit</dc:title>
  <cp:lastModifiedBy>Simmons &amp; Simmons</cp:lastModifiedBy>
  <cp:revision>2</cp:revision>
  <dcterms:modified xsi:type="dcterms:W3CDTF">2017-10-18T02:39:23Z</dcterms:modified>
</cp:coreProperties>
</file>