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93455" r:id="rId1"/>
  </p:sldMasterIdLst>
  <p:notesMasterIdLst>
    <p:notesMasterId r:id="rId32"/>
  </p:notesMasterIdLst>
  <p:handoutMasterIdLst>
    <p:handoutMasterId r:id="rId33"/>
  </p:handoutMasterIdLst>
  <p:sldIdLst>
    <p:sldId id="257" r:id="rId2"/>
    <p:sldId id="279" r:id="rId3"/>
    <p:sldId id="258" r:id="rId4"/>
    <p:sldId id="259" r:id="rId5"/>
    <p:sldId id="260" r:id="rId6"/>
    <p:sldId id="261" r:id="rId7"/>
    <p:sldId id="280" r:id="rId8"/>
    <p:sldId id="262" r:id="rId9"/>
    <p:sldId id="281" r:id="rId10"/>
    <p:sldId id="263" r:id="rId11"/>
    <p:sldId id="282" r:id="rId12"/>
    <p:sldId id="265" r:id="rId13"/>
    <p:sldId id="266" r:id="rId14"/>
    <p:sldId id="267" r:id="rId15"/>
    <p:sldId id="283" r:id="rId16"/>
    <p:sldId id="268" r:id="rId17"/>
    <p:sldId id="284" r:id="rId18"/>
    <p:sldId id="269" r:id="rId19"/>
    <p:sldId id="270" r:id="rId20"/>
    <p:sldId id="285" r:id="rId21"/>
    <p:sldId id="289" r:id="rId22"/>
    <p:sldId id="271" r:id="rId23"/>
    <p:sldId id="273" r:id="rId24"/>
    <p:sldId id="286" r:id="rId25"/>
    <p:sldId id="274" r:id="rId26"/>
    <p:sldId id="287" r:id="rId27"/>
    <p:sldId id="275" r:id="rId28"/>
    <p:sldId id="276" r:id="rId29"/>
    <p:sldId id="288" r:id="rId30"/>
    <p:sldId id="278" r:id="rId31"/>
  </p:sldIdLst>
  <p:sldSz cx="9144000" cy="5143500" type="screen16x9"/>
  <p:notesSz cx="6794500" cy="9931400"/>
  <p:custDataLst>
    <p:tags r:id="rId34"/>
  </p:custDataLst>
  <p:defaultTextStyle>
    <a:defPPr>
      <a:defRPr lang="en-US"/>
    </a:defPPr>
    <a:lvl1pPr algn="l" defTabSz="457200" rtl="0" fontAlgn="base">
      <a:spcBef>
        <a:spcPct val="0"/>
      </a:spcBef>
      <a:spcAft>
        <a:spcPct val="0"/>
      </a:spcAft>
      <a:defRPr kern="1200">
        <a:solidFill>
          <a:schemeClr val="tx1"/>
        </a:solidFill>
        <a:latin typeface="Georgia"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Georgia"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Georgia"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Georgia"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Georgia" charset="0"/>
        <a:ea typeface="ＭＳ Ｐゴシック" charset="0"/>
        <a:cs typeface="ＭＳ Ｐゴシック" charset="0"/>
      </a:defRPr>
    </a:lvl5pPr>
    <a:lvl6pPr marL="2286000" algn="l" defTabSz="457200" rtl="0" eaLnBrk="1" latinLnBrk="0" hangingPunct="1">
      <a:defRPr kern="1200">
        <a:solidFill>
          <a:schemeClr val="tx1"/>
        </a:solidFill>
        <a:latin typeface="Georgia" charset="0"/>
        <a:ea typeface="ＭＳ Ｐゴシック" charset="0"/>
        <a:cs typeface="ＭＳ Ｐゴシック" charset="0"/>
      </a:defRPr>
    </a:lvl6pPr>
    <a:lvl7pPr marL="2743200" algn="l" defTabSz="457200" rtl="0" eaLnBrk="1" latinLnBrk="0" hangingPunct="1">
      <a:defRPr kern="1200">
        <a:solidFill>
          <a:schemeClr val="tx1"/>
        </a:solidFill>
        <a:latin typeface="Georgia" charset="0"/>
        <a:ea typeface="ＭＳ Ｐゴシック" charset="0"/>
        <a:cs typeface="ＭＳ Ｐゴシック" charset="0"/>
      </a:defRPr>
    </a:lvl7pPr>
    <a:lvl8pPr marL="3200400" algn="l" defTabSz="457200" rtl="0" eaLnBrk="1" latinLnBrk="0" hangingPunct="1">
      <a:defRPr kern="1200">
        <a:solidFill>
          <a:schemeClr val="tx1"/>
        </a:solidFill>
        <a:latin typeface="Georgia" charset="0"/>
        <a:ea typeface="ＭＳ Ｐゴシック" charset="0"/>
        <a:cs typeface="ＭＳ Ｐゴシック" charset="0"/>
      </a:defRPr>
    </a:lvl8pPr>
    <a:lvl9pPr marL="3657600" algn="l" defTabSz="457200" rtl="0" eaLnBrk="1" latinLnBrk="0" hangingPunct="1">
      <a:defRPr kern="1200">
        <a:solidFill>
          <a:schemeClr val="tx1"/>
        </a:solidFill>
        <a:latin typeface="Georgia"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937">
          <p15:clr>
            <a:srgbClr val="A4A3A4"/>
          </p15:clr>
        </p15:guide>
        <p15:guide id="2" orient="horz" pos="848">
          <p15:clr>
            <a:srgbClr val="A4A3A4"/>
          </p15:clr>
        </p15:guide>
        <p15:guide id="3" orient="horz" pos="738">
          <p15:clr>
            <a:srgbClr val="A4A3A4"/>
          </p15:clr>
        </p15:guide>
        <p15:guide id="4" pos="5474">
          <p15:clr>
            <a:srgbClr val="A4A3A4"/>
          </p15:clr>
        </p15:guide>
        <p15:guide id="5" pos="291">
          <p15:clr>
            <a:srgbClr val="A4A3A4"/>
          </p15:clr>
        </p15:guide>
        <p15:guide id="6" pos="4323">
          <p15:clr>
            <a:srgbClr val="A4A3A4"/>
          </p15:clr>
        </p15:guide>
      </p15:sldGuideLst>
    </p:ext>
    <p:ext uri="{2D200454-40CA-4A62-9FC3-DE9A4176ACB9}">
      <p15:notesGuideLst xmlns:p15="http://schemas.microsoft.com/office/powerpoint/2012/main">
        <p15:guide id="1" orient="horz" pos="3128">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700" autoAdjust="0"/>
  </p:normalViewPr>
  <p:slideViewPr>
    <p:cSldViewPr snapToGrid="0" showGuides="1">
      <p:cViewPr varScale="1">
        <p:scale>
          <a:sx n="86" d="100"/>
          <a:sy n="86" d="100"/>
        </p:scale>
        <p:origin x="84" y="408"/>
      </p:cViewPr>
      <p:guideLst>
        <p:guide orient="horz" pos="2937"/>
        <p:guide orient="horz" pos="848"/>
        <p:guide orient="horz" pos="738"/>
        <p:guide pos="5474"/>
        <p:guide pos="291"/>
        <p:guide pos="4323"/>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howGuides="1">
      <p:cViewPr varScale="1">
        <p:scale>
          <a:sx n="76" d="100"/>
          <a:sy n="76" d="100"/>
        </p:scale>
        <p:origin x="-3960" y="-102"/>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4283" cy="49657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sv-SE"/>
          </a:p>
        </p:txBody>
      </p:sp>
      <p:sp>
        <p:nvSpPr>
          <p:cNvPr id="3" name="Platshållare för datum 2"/>
          <p:cNvSpPr>
            <a:spLocks noGrp="1"/>
          </p:cNvSpPr>
          <p:nvPr>
            <p:ph type="dt" sz="quarter" idx="1"/>
          </p:nvPr>
        </p:nvSpPr>
        <p:spPr>
          <a:xfrm>
            <a:off x="3848645" y="0"/>
            <a:ext cx="2944283" cy="49657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32CEB7A8-663F-114B-9B29-CF69B9A76E5D}" type="datetimeFigureOut">
              <a:rPr lang="sv-SE"/>
              <a:pPr>
                <a:defRPr/>
              </a:pPr>
              <a:t>2017-10-16</a:t>
            </a:fld>
            <a:endParaRPr lang="sv-SE"/>
          </a:p>
        </p:txBody>
      </p:sp>
      <p:sp>
        <p:nvSpPr>
          <p:cNvPr id="4" name="Platshållare för sidfot 3"/>
          <p:cNvSpPr>
            <a:spLocks noGrp="1"/>
          </p:cNvSpPr>
          <p:nvPr>
            <p:ph type="ftr" sz="quarter" idx="2"/>
          </p:nvPr>
        </p:nvSpPr>
        <p:spPr>
          <a:xfrm>
            <a:off x="0" y="9433106"/>
            <a:ext cx="2944283" cy="49657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sv-SE"/>
          </a:p>
        </p:txBody>
      </p:sp>
      <p:sp>
        <p:nvSpPr>
          <p:cNvPr id="5" name="Platshållare för bildnummer 4"/>
          <p:cNvSpPr>
            <a:spLocks noGrp="1"/>
          </p:cNvSpPr>
          <p:nvPr>
            <p:ph type="sldNum" sz="quarter" idx="3"/>
          </p:nvPr>
        </p:nvSpPr>
        <p:spPr>
          <a:xfrm>
            <a:off x="3848645" y="9433106"/>
            <a:ext cx="2944283" cy="49657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A1B40C7D-40E1-F545-B21D-A556FE17CECE}" type="slidenum">
              <a:rPr lang="sv-SE"/>
              <a:pPr>
                <a:defRPr/>
              </a:pPr>
              <a:t>‹#›</a:t>
            </a:fld>
            <a:endParaRPr lang="sv-SE"/>
          </a:p>
        </p:txBody>
      </p:sp>
    </p:spTree>
    <p:extLst>
      <p:ext uri="{BB962C8B-B14F-4D97-AF65-F5344CB8AC3E}">
        <p14:creationId xmlns:p14="http://schemas.microsoft.com/office/powerpoint/2010/main" val="17182323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4283" cy="49657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sv-SE"/>
          </a:p>
        </p:txBody>
      </p:sp>
      <p:sp>
        <p:nvSpPr>
          <p:cNvPr id="3" name="Platshållare för datum 2"/>
          <p:cNvSpPr>
            <a:spLocks noGrp="1"/>
          </p:cNvSpPr>
          <p:nvPr>
            <p:ph type="dt" idx="1"/>
          </p:nvPr>
        </p:nvSpPr>
        <p:spPr>
          <a:xfrm>
            <a:off x="3848645" y="0"/>
            <a:ext cx="2944283" cy="49657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30986DA3-C016-B941-9617-23769B1D66EF}" type="datetimeFigureOut">
              <a:rPr lang="sv-SE"/>
              <a:pPr>
                <a:defRPr/>
              </a:pPr>
              <a:t>2017-10-16</a:t>
            </a:fld>
            <a:endParaRPr lang="sv-SE"/>
          </a:p>
        </p:txBody>
      </p:sp>
      <p:sp>
        <p:nvSpPr>
          <p:cNvPr id="4" name="Platshållare för bildobjekt 3"/>
          <p:cNvSpPr>
            <a:spLocks noGrp="1" noRot="1" noChangeAspect="1"/>
          </p:cNvSpPr>
          <p:nvPr>
            <p:ph type="sldImg" idx="2"/>
          </p:nvPr>
        </p:nvSpPr>
        <p:spPr>
          <a:xfrm>
            <a:off x="87313" y="744538"/>
            <a:ext cx="6619875" cy="3724275"/>
          </a:xfrm>
          <a:prstGeom prst="rect">
            <a:avLst/>
          </a:prstGeom>
          <a:noFill/>
          <a:ln w="12700">
            <a:solidFill>
              <a:prstClr val="black"/>
            </a:solidFill>
          </a:ln>
        </p:spPr>
        <p:txBody>
          <a:bodyPr vert="horz" lIns="91440" tIns="45720" rIns="91440" bIns="45720" rtlCol="0" anchor="ctr"/>
          <a:lstStyle/>
          <a:p>
            <a:pPr lvl="0"/>
            <a:endParaRPr lang="sv-SE" noProof="0" dirty="0"/>
          </a:p>
        </p:txBody>
      </p:sp>
      <p:sp>
        <p:nvSpPr>
          <p:cNvPr id="5" name="Platshållare för anteckningar 4"/>
          <p:cNvSpPr>
            <a:spLocks noGrp="1"/>
          </p:cNvSpPr>
          <p:nvPr>
            <p:ph type="body" sz="quarter" idx="3"/>
          </p:nvPr>
        </p:nvSpPr>
        <p:spPr>
          <a:xfrm>
            <a:off x="679450" y="4717415"/>
            <a:ext cx="5435600" cy="4469130"/>
          </a:xfrm>
          <a:prstGeom prst="rect">
            <a:avLst/>
          </a:prstGeom>
        </p:spPr>
        <p:txBody>
          <a:bodyPr vert="horz" lIns="91440" tIns="45720" rIns="91440" bIns="45720" rtlCol="0"/>
          <a:lstStyle/>
          <a:p>
            <a:pPr lvl="0"/>
            <a:r>
              <a:rPr lang="sv-SE" noProof="0" dirty="0" smtClean="0"/>
              <a:t>Klicka här för att ändra format på bakgrundstexten</a:t>
            </a:r>
          </a:p>
          <a:p>
            <a:pPr lvl="1"/>
            <a:r>
              <a:rPr lang="sv-SE" noProof="0" dirty="0" smtClean="0"/>
              <a:t>Nivå två</a:t>
            </a:r>
          </a:p>
          <a:p>
            <a:pPr lvl="2"/>
            <a:r>
              <a:rPr lang="sv-SE" noProof="0" dirty="0" smtClean="0"/>
              <a:t>Nivå tre</a:t>
            </a:r>
          </a:p>
          <a:p>
            <a:pPr lvl="3"/>
            <a:r>
              <a:rPr lang="sv-SE" noProof="0" dirty="0" smtClean="0"/>
              <a:t>Nivå fyra</a:t>
            </a:r>
          </a:p>
          <a:p>
            <a:pPr lvl="4"/>
            <a:r>
              <a:rPr lang="sv-SE" noProof="0" dirty="0" smtClean="0"/>
              <a:t>Nivå fem</a:t>
            </a:r>
            <a:endParaRPr lang="sv-SE" noProof="0" dirty="0"/>
          </a:p>
        </p:txBody>
      </p:sp>
      <p:sp>
        <p:nvSpPr>
          <p:cNvPr id="6" name="Platshållare för sidfot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sv-SE"/>
          </a:p>
        </p:txBody>
      </p:sp>
      <p:sp>
        <p:nvSpPr>
          <p:cNvPr id="7" name="Platshållare för bildnummer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18B64D4C-35B4-F548-9FE9-EC6D0A58CB8E}" type="slidenum">
              <a:rPr lang="sv-SE"/>
              <a:pPr>
                <a:defRPr/>
              </a:pPr>
              <a:t>‹#›</a:t>
            </a:fld>
            <a:endParaRPr lang="sv-SE"/>
          </a:p>
        </p:txBody>
      </p:sp>
    </p:spTree>
    <p:extLst>
      <p:ext uri="{BB962C8B-B14F-4D97-AF65-F5344CB8AC3E}">
        <p14:creationId xmlns:p14="http://schemas.microsoft.com/office/powerpoint/2010/main" val="3739871593"/>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Arial Unicode MS" panose="020B0604020202020204" pitchFamily="34" charset="-128"/>
        <a:cs typeface="Arial Unicode MS" panose="020B0604020202020204" pitchFamily="34" charset="-128"/>
      </a:defRPr>
    </a:lvl1pPr>
    <a:lvl2pPr marL="457200" algn="l" defTabSz="457200" rtl="0" eaLnBrk="0" fontAlgn="base" hangingPunct="0">
      <a:spcBef>
        <a:spcPct val="30000"/>
      </a:spcBef>
      <a:spcAft>
        <a:spcPct val="0"/>
      </a:spcAft>
      <a:defRPr sz="1200" kern="1200">
        <a:solidFill>
          <a:schemeClr val="tx1"/>
        </a:solidFill>
        <a:latin typeface="+mn-lt"/>
        <a:ea typeface="Arial Unicode MS" panose="020B0604020202020204"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Arial Unicode MS" panose="020B0604020202020204"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Arial Unicode MS" panose="020B0604020202020204"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Arial Unicode MS" panose="020B060402020202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Rubrikbild för utskrift">
    <p:spTree>
      <p:nvGrpSpPr>
        <p:cNvPr id="1" name=""/>
        <p:cNvGrpSpPr/>
        <p:nvPr/>
      </p:nvGrpSpPr>
      <p:grpSpPr>
        <a:xfrm>
          <a:off x="0" y="0"/>
          <a:ext cx="0" cy="0"/>
          <a:chOff x="0" y="0"/>
          <a:chExt cx="0" cy="0"/>
        </a:xfrm>
      </p:grpSpPr>
      <p:pic>
        <p:nvPicPr>
          <p:cNvPr id="4" name="Bildobjekt 7" descr="logo.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59600" y="2084400"/>
            <a:ext cx="5850000" cy="7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hasCustomPrompt="1"/>
          </p:nvPr>
        </p:nvSpPr>
        <p:spPr>
          <a:xfrm>
            <a:off x="685800" y="3819600"/>
            <a:ext cx="7772400" cy="832209"/>
          </a:xfrm>
        </p:spPr>
        <p:txBody>
          <a:bodyPr anchor="b">
            <a:normAutofit/>
          </a:bodyPr>
          <a:lstStyle>
            <a:lvl1pPr algn="ctr">
              <a:defRPr sz="2000">
                <a:solidFill>
                  <a:schemeClr val="tx1"/>
                </a:solidFill>
                <a:latin typeface="+mn-lt"/>
                <a:cs typeface="Arial"/>
              </a:defRPr>
            </a:lvl1pPr>
          </a:lstStyle>
          <a:p>
            <a:r>
              <a:rPr lang="en-GB" noProof="0" dirty="0" err="1" smtClean="0"/>
              <a:t>Presentationens</a:t>
            </a:r>
            <a:r>
              <a:rPr lang="en-GB" noProof="0" dirty="0" smtClean="0"/>
              <a:t> </a:t>
            </a:r>
            <a:r>
              <a:rPr lang="en-GB" noProof="0" dirty="0" err="1" smtClean="0"/>
              <a:t>namn</a:t>
            </a:r>
            <a:endParaRPr lang="en-GB" noProof="0" dirty="0"/>
          </a:p>
        </p:txBody>
      </p:sp>
      <p:sp>
        <p:nvSpPr>
          <p:cNvPr id="5" name="Footer Placeholder 4"/>
          <p:cNvSpPr>
            <a:spLocks noGrp="1"/>
          </p:cNvSpPr>
          <p:nvPr>
            <p:ph type="ftr" sz="quarter" idx="11"/>
          </p:nvPr>
        </p:nvSpPr>
        <p:spPr>
          <a:xfrm>
            <a:off x="6804000" y="4928400"/>
            <a:ext cx="2134800" cy="180000"/>
          </a:xfrm>
        </p:spPr>
        <p:txBody>
          <a:bodyPr/>
          <a:lstStyle>
            <a:lvl1pPr algn="r">
              <a:defRPr/>
            </a:lvl1pPr>
          </a:lstStyle>
          <a:p>
            <a:pPr>
              <a:defRPr/>
            </a:pPr>
            <a:endParaRPr lang="en-GB" dirty="0"/>
          </a:p>
        </p:txBody>
      </p:sp>
    </p:spTree>
    <p:extLst>
      <p:ext uri="{BB962C8B-B14F-4D97-AF65-F5344CB8AC3E}">
        <p14:creationId xmlns:p14="http://schemas.microsoft.com/office/powerpoint/2010/main" val="150905654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8" name="Platshållare för datum 7"/>
          <p:cNvSpPr>
            <a:spLocks noGrp="1"/>
          </p:cNvSpPr>
          <p:nvPr>
            <p:ph type="dt" sz="half" idx="10"/>
          </p:nvPr>
        </p:nvSpPr>
        <p:spPr/>
        <p:txBody>
          <a:bodyPr/>
          <a:lstStyle/>
          <a:p>
            <a:pPr>
              <a:defRPr/>
            </a:pPr>
            <a:fld id="{3A7759F1-01EA-48E3-A6D9-DCD894A0E062}" type="datetime1">
              <a:rPr lang="en-GB" noProof="0" smtClean="0"/>
              <a:t>16/10/2017</a:t>
            </a:fld>
            <a:endParaRPr lang="en-GB" noProof="0" dirty="0"/>
          </a:p>
        </p:txBody>
      </p:sp>
      <p:sp>
        <p:nvSpPr>
          <p:cNvPr id="10" name="Platshållare för bildnummer 9"/>
          <p:cNvSpPr>
            <a:spLocks noGrp="1"/>
          </p:cNvSpPr>
          <p:nvPr>
            <p:ph type="sldNum" sz="quarter" idx="12"/>
          </p:nvPr>
        </p:nvSpPr>
        <p:spPr/>
        <p:txBody>
          <a:bodyPr/>
          <a:lstStyle/>
          <a:p>
            <a:pPr>
              <a:defRPr/>
            </a:pPr>
            <a:fld id="{7F7B916A-1994-4346-AB6D-7986DC0B7EF6}" type="slidenum">
              <a:rPr lang="en-GB" noProof="0" smtClean="0"/>
              <a:pPr>
                <a:defRPr/>
              </a:pPr>
              <a:t>‹#›</a:t>
            </a:fld>
            <a:endParaRPr lang="en-GB" noProof="0" dirty="0"/>
          </a:p>
        </p:txBody>
      </p:sp>
    </p:spTree>
    <p:extLst>
      <p:ext uri="{BB962C8B-B14F-4D97-AF65-F5344CB8AC3E}">
        <p14:creationId xmlns:p14="http://schemas.microsoft.com/office/powerpoint/2010/main" val="181658718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ild helsida">
    <p:spTree>
      <p:nvGrpSpPr>
        <p:cNvPr id="1" name=""/>
        <p:cNvGrpSpPr/>
        <p:nvPr/>
      </p:nvGrpSpPr>
      <p:grpSpPr>
        <a:xfrm>
          <a:off x="0" y="0"/>
          <a:ext cx="0" cy="0"/>
          <a:chOff x="0" y="0"/>
          <a:chExt cx="0" cy="0"/>
        </a:xfrm>
      </p:grpSpPr>
      <p:sp>
        <p:nvSpPr>
          <p:cNvPr id="7" name="Platshållare för bild 6"/>
          <p:cNvSpPr>
            <a:spLocks noGrp="1"/>
          </p:cNvSpPr>
          <p:nvPr>
            <p:ph type="pic" sz="quarter" idx="10"/>
          </p:nvPr>
        </p:nvSpPr>
        <p:spPr>
          <a:xfrm>
            <a:off x="0" y="0"/>
            <a:ext cx="9144000" cy="5143500"/>
          </a:xfrm>
        </p:spPr>
        <p:txBody>
          <a:bodyPr rtlCol="0">
            <a:normAutofit/>
          </a:bodyPr>
          <a:lstStyle>
            <a:lvl1pPr marL="12700" indent="0">
              <a:buNone/>
              <a:defRPr sz="1000" b="0" i="0"/>
            </a:lvl1pPr>
          </a:lstStyle>
          <a:p>
            <a:pPr lvl="0"/>
            <a:r>
              <a:rPr lang="sv-SE" noProof="0" smtClean="0"/>
              <a:t>Klicka på ikonen för att lägga till en bild</a:t>
            </a:r>
            <a:endParaRPr lang="en-GB" noProof="0" dirty="0" smtClean="0"/>
          </a:p>
        </p:txBody>
      </p:sp>
    </p:spTree>
    <p:extLst>
      <p:ext uri="{BB962C8B-B14F-4D97-AF65-F5344CB8AC3E}">
        <p14:creationId xmlns:p14="http://schemas.microsoft.com/office/powerpoint/2010/main" val="20435560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Kontaktkort">
    <p:spTree>
      <p:nvGrpSpPr>
        <p:cNvPr id="1" name=""/>
        <p:cNvGrpSpPr/>
        <p:nvPr/>
      </p:nvGrpSpPr>
      <p:grpSpPr>
        <a:xfrm>
          <a:off x="0" y="0"/>
          <a:ext cx="0" cy="0"/>
          <a:chOff x="0" y="0"/>
          <a:chExt cx="0" cy="0"/>
        </a:xfrm>
      </p:grpSpPr>
      <p:sp>
        <p:nvSpPr>
          <p:cNvPr id="3" name="Rubrik 2"/>
          <p:cNvSpPr>
            <a:spLocks noGrp="1"/>
          </p:cNvSpPr>
          <p:nvPr>
            <p:ph type="title" hasCustomPrompt="1"/>
          </p:nvPr>
        </p:nvSpPr>
        <p:spPr/>
        <p:txBody>
          <a:bodyPr/>
          <a:lstStyle>
            <a:lvl1pPr>
              <a:defRPr/>
            </a:lvl1pPr>
          </a:lstStyle>
          <a:p>
            <a:r>
              <a:rPr lang="sv-SE" noProof="0" dirty="0" smtClean="0"/>
              <a:t>Kontakt</a:t>
            </a:r>
            <a:endParaRPr lang="sv-SE" noProof="0" dirty="0"/>
          </a:p>
        </p:txBody>
      </p:sp>
      <p:sp>
        <p:nvSpPr>
          <p:cNvPr id="8" name="Platshållare för datum 7"/>
          <p:cNvSpPr>
            <a:spLocks noGrp="1"/>
          </p:cNvSpPr>
          <p:nvPr>
            <p:ph type="dt" sz="half" idx="46"/>
          </p:nvPr>
        </p:nvSpPr>
        <p:spPr/>
        <p:txBody>
          <a:bodyPr/>
          <a:lstStyle/>
          <a:p>
            <a:pPr>
              <a:defRPr/>
            </a:pPr>
            <a:fld id="{473F77B9-BFAF-426B-A2E7-57FDC3BC355C}" type="datetime1">
              <a:rPr lang="sv-SE" noProof="0" smtClean="0"/>
              <a:t>2017-10-16</a:t>
            </a:fld>
            <a:endParaRPr lang="sv-SE" noProof="0" dirty="0"/>
          </a:p>
        </p:txBody>
      </p:sp>
      <p:sp>
        <p:nvSpPr>
          <p:cNvPr id="9" name="Platshållare för sidfot 8"/>
          <p:cNvSpPr>
            <a:spLocks noGrp="1"/>
          </p:cNvSpPr>
          <p:nvPr>
            <p:ph type="ftr" sz="quarter" idx="47"/>
          </p:nvPr>
        </p:nvSpPr>
        <p:spPr/>
        <p:txBody>
          <a:bodyPr/>
          <a:lstStyle/>
          <a:p>
            <a:pPr>
              <a:defRPr/>
            </a:pPr>
            <a:endParaRPr lang="sv-SE" noProof="0" dirty="0"/>
          </a:p>
        </p:txBody>
      </p:sp>
      <p:sp>
        <p:nvSpPr>
          <p:cNvPr id="10" name="Platshållare för bildnummer 9"/>
          <p:cNvSpPr>
            <a:spLocks noGrp="1"/>
          </p:cNvSpPr>
          <p:nvPr>
            <p:ph type="sldNum" sz="quarter" idx="48"/>
          </p:nvPr>
        </p:nvSpPr>
        <p:spPr/>
        <p:txBody>
          <a:bodyPr/>
          <a:lstStyle/>
          <a:p>
            <a:pPr>
              <a:defRPr/>
            </a:pPr>
            <a:fld id="{7F7B916A-1994-4346-AB6D-7986DC0B7EF6}" type="slidenum">
              <a:rPr lang="sv-SE" noProof="0" smtClean="0"/>
              <a:pPr>
                <a:defRPr/>
              </a:pPr>
              <a:t>‹#›</a:t>
            </a:fld>
            <a:endParaRPr lang="sv-SE" noProof="0" dirty="0"/>
          </a:p>
        </p:txBody>
      </p:sp>
    </p:spTree>
    <p:extLst>
      <p:ext uri="{BB962C8B-B14F-4D97-AF65-F5344CB8AC3E}">
        <p14:creationId xmlns:p14="http://schemas.microsoft.com/office/powerpoint/2010/main" val="16223703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med innehåll">
    <p:spTree>
      <p:nvGrpSpPr>
        <p:cNvPr id="1" name=""/>
        <p:cNvGrpSpPr/>
        <p:nvPr/>
      </p:nvGrpSpPr>
      <p:grpSpPr>
        <a:xfrm>
          <a:off x="0" y="0"/>
          <a:ext cx="0" cy="0"/>
          <a:chOff x="0" y="0"/>
          <a:chExt cx="0" cy="0"/>
        </a:xfrm>
      </p:grpSpPr>
      <p:sp>
        <p:nvSpPr>
          <p:cNvPr id="10" name="Rubrik 9"/>
          <p:cNvSpPr>
            <a:spLocks noGrp="1"/>
          </p:cNvSpPr>
          <p:nvPr>
            <p:ph type="title" hasCustomPrompt="1"/>
          </p:nvPr>
        </p:nvSpPr>
        <p:spPr/>
        <p:txBody>
          <a:bodyPr/>
          <a:lstStyle>
            <a:lvl1pPr>
              <a:defRPr/>
            </a:lvl1pPr>
          </a:lstStyle>
          <a:p>
            <a:r>
              <a:rPr lang="en-GB" noProof="0" dirty="0" err="1" smtClean="0"/>
              <a:t>Klicka</a:t>
            </a:r>
            <a:r>
              <a:rPr lang="en-GB" noProof="0" dirty="0" smtClean="0"/>
              <a:t> </a:t>
            </a:r>
            <a:r>
              <a:rPr lang="en-GB" noProof="0" dirty="0" err="1" smtClean="0"/>
              <a:t>här</a:t>
            </a:r>
            <a:r>
              <a:rPr lang="en-GB" noProof="0" dirty="0" smtClean="0"/>
              <a:t> </a:t>
            </a:r>
            <a:r>
              <a:rPr lang="en-GB" noProof="0" dirty="0" err="1" smtClean="0"/>
              <a:t>för</a:t>
            </a:r>
            <a:r>
              <a:rPr lang="en-GB" noProof="0" dirty="0" smtClean="0"/>
              <a:t> </a:t>
            </a:r>
            <a:r>
              <a:rPr lang="en-GB" noProof="0" dirty="0" err="1" smtClean="0"/>
              <a:t>att</a:t>
            </a:r>
            <a:r>
              <a:rPr lang="en-GB" noProof="0" dirty="0" smtClean="0"/>
              <a:t> </a:t>
            </a:r>
            <a:r>
              <a:rPr lang="en-GB" noProof="0" dirty="0" err="1" smtClean="0"/>
              <a:t>lägga</a:t>
            </a:r>
            <a:r>
              <a:rPr lang="en-GB" noProof="0" dirty="0" smtClean="0"/>
              <a:t> till </a:t>
            </a:r>
            <a:r>
              <a:rPr lang="en-GB" noProof="0" dirty="0" err="1" smtClean="0"/>
              <a:t>rubrik</a:t>
            </a:r>
            <a:endParaRPr lang="en-GB" noProof="0" dirty="0"/>
          </a:p>
        </p:txBody>
      </p:sp>
      <p:sp>
        <p:nvSpPr>
          <p:cNvPr id="3" name="Content Placeholder 2"/>
          <p:cNvSpPr>
            <a:spLocks noGrp="1"/>
          </p:cNvSpPr>
          <p:nvPr>
            <p:ph idx="1" hasCustomPrompt="1"/>
          </p:nvPr>
        </p:nvSpPr>
        <p:spPr/>
        <p:txBody>
          <a:bodyPr rIns="1800000"/>
          <a:lstStyle>
            <a:lvl1pPr>
              <a:defRPr/>
            </a:lvl1pPr>
          </a:lstStyle>
          <a:p>
            <a:pPr lvl="0"/>
            <a:r>
              <a:rPr lang="en-GB" noProof="0" dirty="0" err="1" smtClean="0"/>
              <a:t>Klicka</a:t>
            </a:r>
            <a:r>
              <a:rPr lang="en-GB" noProof="0" dirty="0" smtClean="0"/>
              <a:t> </a:t>
            </a:r>
            <a:r>
              <a:rPr lang="en-GB" noProof="0" dirty="0" err="1" smtClean="0"/>
              <a:t>här</a:t>
            </a:r>
            <a:r>
              <a:rPr lang="en-GB" noProof="0" dirty="0" smtClean="0"/>
              <a:t> </a:t>
            </a:r>
            <a:r>
              <a:rPr lang="en-GB" noProof="0" dirty="0" err="1" smtClean="0"/>
              <a:t>för</a:t>
            </a:r>
            <a:r>
              <a:rPr lang="en-GB" noProof="0" dirty="0" smtClean="0"/>
              <a:t> </a:t>
            </a:r>
            <a:r>
              <a:rPr lang="en-GB" noProof="0" dirty="0" err="1" smtClean="0"/>
              <a:t>att</a:t>
            </a:r>
            <a:r>
              <a:rPr lang="en-GB" noProof="0" dirty="0" smtClean="0"/>
              <a:t> </a:t>
            </a:r>
            <a:r>
              <a:rPr lang="en-GB" noProof="0" dirty="0" err="1" smtClean="0"/>
              <a:t>lägga</a:t>
            </a:r>
            <a:r>
              <a:rPr lang="en-GB" noProof="0" dirty="0" smtClean="0"/>
              <a:t> till text</a:t>
            </a:r>
          </a:p>
          <a:p>
            <a:pPr lvl="1"/>
            <a:r>
              <a:rPr lang="en-GB" noProof="0" dirty="0" err="1" smtClean="0"/>
              <a:t>Nivå</a:t>
            </a:r>
            <a:r>
              <a:rPr lang="en-GB" noProof="0" dirty="0" smtClean="0"/>
              <a:t> </a:t>
            </a:r>
            <a:r>
              <a:rPr lang="en-GB" noProof="0" dirty="0" err="1" smtClean="0"/>
              <a:t>två</a:t>
            </a:r>
            <a:endParaRPr lang="en-GB" noProof="0" dirty="0" smtClean="0"/>
          </a:p>
          <a:p>
            <a:pPr lvl="2"/>
            <a:r>
              <a:rPr lang="en-GB" noProof="0" dirty="0" err="1" smtClean="0"/>
              <a:t>Nivå</a:t>
            </a:r>
            <a:r>
              <a:rPr lang="en-GB" noProof="0" dirty="0" smtClean="0"/>
              <a:t> </a:t>
            </a:r>
            <a:r>
              <a:rPr lang="en-GB" noProof="0" dirty="0" err="1" smtClean="0"/>
              <a:t>tre</a:t>
            </a:r>
            <a:endParaRPr lang="en-GB" noProof="0" dirty="0" smtClean="0"/>
          </a:p>
          <a:p>
            <a:pPr lvl="3"/>
            <a:r>
              <a:rPr lang="en-GB" noProof="0" dirty="0" err="1" smtClean="0"/>
              <a:t>Nivå</a:t>
            </a:r>
            <a:r>
              <a:rPr lang="en-GB" noProof="0" dirty="0" smtClean="0"/>
              <a:t> </a:t>
            </a:r>
            <a:r>
              <a:rPr lang="en-GB" noProof="0" dirty="0" err="1" smtClean="0"/>
              <a:t>fyra</a:t>
            </a:r>
            <a:endParaRPr lang="en-GB" noProof="0" dirty="0" smtClean="0"/>
          </a:p>
          <a:p>
            <a:pPr lvl="4"/>
            <a:r>
              <a:rPr lang="en-GB" noProof="0" dirty="0" err="1" smtClean="0"/>
              <a:t>Nivå</a:t>
            </a:r>
            <a:r>
              <a:rPr lang="en-GB" noProof="0" dirty="0" smtClean="0"/>
              <a:t> fem</a:t>
            </a:r>
            <a:endParaRPr lang="en-GB" noProof="0" dirty="0"/>
          </a:p>
        </p:txBody>
      </p:sp>
      <p:sp>
        <p:nvSpPr>
          <p:cNvPr id="13" name="Platshållare för datum 12"/>
          <p:cNvSpPr>
            <a:spLocks noGrp="1"/>
          </p:cNvSpPr>
          <p:nvPr>
            <p:ph type="dt" sz="half" idx="10"/>
          </p:nvPr>
        </p:nvSpPr>
        <p:spPr/>
        <p:txBody>
          <a:bodyPr/>
          <a:lstStyle/>
          <a:p>
            <a:pPr>
              <a:defRPr/>
            </a:pPr>
            <a:fld id="{381B661D-4DA4-4478-A717-39152F3307C3}" type="datetime1">
              <a:rPr lang="en-GB" noProof="0" smtClean="0"/>
              <a:t>16/10/2017</a:t>
            </a:fld>
            <a:endParaRPr lang="en-GB" noProof="0" dirty="0"/>
          </a:p>
        </p:txBody>
      </p:sp>
      <p:sp>
        <p:nvSpPr>
          <p:cNvPr id="15" name="Platshållare för bildnummer 14"/>
          <p:cNvSpPr>
            <a:spLocks noGrp="1"/>
          </p:cNvSpPr>
          <p:nvPr>
            <p:ph type="sldNum" sz="quarter" idx="12"/>
          </p:nvPr>
        </p:nvSpPr>
        <p:spPr/>
        <p:txBody>
          <a:bodyPr/>
          <a:lstStyle/>
          <a:p>
            <a:pPr>
              <a:defRPr/>
            </a:pPr>
            <a:fld id="{7F7B916A-1994-4346-AB6D-7986DC0B7EF6}" type="slidenum">
              <a:rPr lang="en-GB" noProof="0" smtClean="0"/>
              <a:pPr>
                <a:defRPr/>
              </a:pPr>
              <a:t>‹#›</a:t>
            </a:fld>
            <a:endParaRPr lang="en-GB" noProof="0" dirty="0"/>
          </a:p>
        </p:txBody>
      </p:sp>
    </p:spTree>
    <p:extLst>
      <p:ext uri="{BB962C8B-B14F-4D97-AF65-F5344CB8AC3E}">
        <p14:creationId xmlns:p14="http://schemas.microsoft.com/office/powerpoint/2010/main" val="152457240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nehåll med platshållare">
    <p:spTree>
      <p:nvGrpSpPr>
        <p:cNvPr id="1" name=""/>
        <p:cNvGrpSpPr/>
        <p:nvPr/>
      </p:nvGrpSpPr>
      <p:grpSpPr>
        <a:xfrm>
          <a:off x="0" y="0"/>
          <a:ext cx="0" cy="0"/>
          <a:chOff x="0" y="0"/>
          <a:chExt cx="0" cy="0"/>
        </a:xfrm>
      </p:grpSpPr>
      <p:sp>
        <p:nvSpPr>
          <p:cNvPr id="4" name="Rubrik 3"/>
          <p:cNvSpPr>
            <a:spLocks noGrp="1"/>
          </p:cNvSpPr>
          <p:nvPr>
            <p:ph type="title" hasCustomPrompt="1"/>
          </p:nvPr>
        </p:nvSpPr>
        <p:spPr/>
        <p:txBody>
          <a:bodyPr/>
          <a:lstStyle>
            <a:lvl1pPr>
              <a:defRPr/>
            </a:lvl1pPr>
          </a:lstStyle>
          <a:p>
            <a:r>
              <a:rPr lang="en-GB" noProof="0" dirty="0" err="1" smtClean="0"/>
              <a:t>Klicka</a:t>
            </a:r>
            <a:r>
              <a:rPr lang="en-GB" noProof="0" dirty="0" smtClean="0"/>
              <a:t> </a:t>
            </a:r>
            <a:r>
              <a:rPr lang="en-GB" noProof="0" dirty="0" err="1" smtClean="0"/>
              <a:t>här</a:t>
            </a:r>
            <a:r>
              <a:rPr lang="en-GB" noProof="0" dirty="0" smtClean="0"/>
              <a:t> </a:t>
            </a:r>
            <a:r>
              <a:rPr lang="en-GB" noProof="0" dirty="0" err="1" smtClean="0"/>
              <a:t>för</a:t>
            </a:r>
            <a:r>
              <a:rPr lang="en-GB" noProof="0" dirty="0" smtClean="0"/>
              <a:t> </a:t>
            </a:r>
            <a:r>
              <a:rPr lang="en-GB" noProof="0" dirty="0" err="1" smtClean="0"/>
              <a:t>att</a:t>
            </a:r>
            <a:r>
              <a:rPr lang="en-GB" noProof="0" dirty="0" smtClean="0"/>
              <a:t> </a:t>
            </a:r>
            <a:r>
              <a:rPr lang="en-GB" noProof="0" dirty="0" err="1" smtClean="0"/>
              <a:t>lägga</a:t>
            </a:r>
            <a:r>
              <a:rPr lang="en-GB" noProof="0" dirty="0" smtClean="0"/>
              <a:t> till </a:t>
            </a:r>
            <a:r>
              <a:rPr lang="en-GB" noProof="0" dirty="0" err="1" smtClean="0"/>
              <a:t>rubrik</a:t>
            </a:r>
            <a:endParaRPr lang="en-GB" noProof="0" dirty="0"/>
          </a:p>
        </p:txBody>
      </p:sp>
      <p:sp>
        <p:nvSpPr>
          <p:cNvPr id="3" name="Content Placeholder 2"/>
          <p:cNvSpPr>
            <a:spLocks noGrp="1"/>
          </p:cNvSpPr>
          <p:nvPr>
            <p:ph idx="1" hasCustomPrompt="1"/>
          </p:nvPr>
        </p:nvSpPr>
        <p:spPr>
          <a:xfrm>
            <a:off x="457200" y="1342800"/>
            <a:ext cx="5151395" cy="3312000"/>
          </a:xfrm>
        </p:spPr>
        <p:txBody>
          <a:bodyPr/>
          <a:lstStyle>
            <a:lvl1pPr>
              <a:defRPr/>
            </a:lvl1pPr>
          </a:lstStyle>
          <a:p>
            <a:pPr lvl="0"/>
            <a:r>
              <a:rPr lang="en-GB" noProof="0" dirty="0" err="1" smtClean="0"/>
              <a:t>Klicka</a:t>
            </a:r>
            <a:r>
              <a:rPr lang="en-GB" noProof="0" dirty="0" smtClean="0"/>
              <a:t> </a:t>
            </a:r>
            <a:r>
              <a:rPr lang="en-GB" noProof="0" dirty="0" err="1" smtClean="0"/>
              <a:t>här</a:t>
            </a:r>
            <a:r>
              <a:rPr lang="en-GB" noProof="0" dirty="0" smtClean="0"/>
              <a:t> </a:t>
            </a:r>
            <a:r>
              <a:rPr lang="en-GB" noProof="0" dirty="0" err="1" smtClean="0"/>
              <a:t>för</a:t>
            </a:r>
            <a:r>
              <a:rPr lang="en-GB" noProof="0" dirty="0" smtClean="0"/>
              <a:t> </a:t>
            </a:r>
            <a:r>
              <a:rPr lang="en-GB" noProof="0" dirty="0" err="1" smtClean="0"/>
              <a:t>att</a:t>
            </a:r>
            <a:r>
              <a:rPr lang="en-GB" noProof="0" dirty="0" smtClean="0"/>
              <a:t> </a:t>
            </a:r>
            <a:r>
              <a:rPr lang="en-GB" noProof="0" dirty="0" err="1" smtClean="0"/>
              <a:t>lägga</a:t>
            </a:r>
            <a:r>
              <a:rPr lang="en-GB" noProof="0" dirty="0" smtClean="0"/>
              <a:t> till text</a:t>
            </a:r>
          </a:p>
          <a:p>
            <a:pPr lvl="1"/>
            <a:r>
              <a:rPr lang="en-GB" noProof="0" dirty="0" err="1" smtClean="0"/>
              <a:t>Nivå</a:t>
            </a:r>
            <a:r>
              <a:rPr lang="en-GB" noProof="0" dirty="0" smtClean="0"/>
              <a:t> </a:t>
            </a:r>
            <a:r>
              <a:rPr lang="en-GB" noProof="0" dirty="0" err="1" smtClean="0"/>
              <a:t>två</a:t>
            </a:r>
            <a:endParaRPr lang="en-GB" noProof="0" dirty="0" smtClean="0"/>
          </a:p>
          <a:p>
            <a:pPr lvl="2"/>
            <a:r>
              <a:rPr lang="en-GB" noProof="0" dirty="0" err="1" smtClean="0"/>
              <a:t>Nivå</a:t>
            </a:r>
            <a:r>
              <a:rPr lang="en-GB" noProof="0" dirty="0" smtClean="0"/>
              <a:t> </a:t>
            </a:r>
            <a:r>
              <a:rPr lang="en-GB" noProof="0" dirty="0" err="1" smtClean="0"/>
              <a:t>tre</a:t>
            </a:r>
            <a:endParaRPr lang="en-GB" noProof="0" dirty="0" smtClean="0"/>
          </a:p>
          <a:p>
            <a:pPr lvl="3"/>
            <a:r>
              <a:rPr lang="en-GB" noProof="0" dirty="0" err="1" smtClean="0"/>
              <a:t>Nivå</a:t>
            </a:r>
            <a:r>
              <a:rPr lang="en-GB" noProof="0" dirty="0" smtClean="0"/>
              <a:t> </a:t>
            </a:r>
            <a:r>
              <a:rPr lang="en-GB" noProof="0" dirty="0" err="1" smtClean="0"/>
              <a:t>fyra</a:t>
            </a:r>
            <a:endParaRPr lang="en-GB" noProof="0" dirty="0" smtClean="0"/>
          </a:p>
          <a:p>
            <a:pPr lvl="4"/>
            <a:r>
              <a:rPr lang="en-GB" noProof="0" dirty="0" err="1" smtClean="0"/>
              <a:t>Nivå</a:t>
            </a:r>
            <a:r>
              <a:rPr lang="en-GB" noProof="0" dirty="0" smtClean="0"/>
              <a:t> fem</a:t>
            </a:r>
            <a:endParaRPr lang="en-GB" noProof="0" dirty="0"/>
          </a:p>
        </p:txBody>
      </p:sp>
      <p:sp>
        <p:nvSpPr>
          <p:cNvPr id="8" name="Platshållare för innehåll 7"/>
          <p:cNvSpPr>
            <a:spLocks noGrp="1"/>
          </p:cNvSpPr>
          <p:nvPr>
            <p:ph sz="quarter" idx="13" hasCustomPrompt="1"/>
          </p:nvPr>
        </p:nvSpPr>
        <p:spPr>
          <a:xfrm>
            <a:off x="6005512" y="1342800"/>
            <a:ext cx="2685407" cy="3312000"/>
          </a:xfrm>
          <a:solidFill>
            <a:schemeClr val="accent4"/>
          </a:solidFill>
        </p:spPr>
        <p:txBody>
          <a:bodyPr lIns="0" tIns="0" rIns="72000" bIns="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noProof="0" dirty="0" err="1" smtClean="0"/>
              <a:t>Klicka</a:t>
            </a:r>
            <a:r>
              <a:rPr lang="en-GB" noProof="0" dirty="0" smtClean="0"/>
              <a:t> </a:t>
            </a:r>
            <a:r>
              <a:rPr lang="en-GB" noProof="0" dirty="0" err="1" smtClean="0"/>
              <a:t>här</a:t>
            </a:r>
            <a:r>
              <a:rPr lang="en-GB" noProof="0" dirty="0" smtClean="0"/>
              <a:t> </a:t>
            </a:r>
            <a:r>
              <a:rPr lang="en-GB" noProof="0" dirty="0" err="1" smtClean="0"/>
              <a:t>för</a:t>
            </a:r>
            <a:r>
              <a:rPr lang="en-GB" noProof="0" dirty="0" smtClean="0"/>
              <a:t> </a:t>
            </a:r>
            <a:r>
              <a:rPr lang="en-GB" noProof="0" dirty="0" err="1" smtClean="0"/>
              <a:t>att</a:t>
            </a:r>
            <a:r>
              <a:rPr lang="en-GB" noProof="0" dirty="0" smtClean="0"/>
              <a:t> </a:t>
            </a:r>
            <a:r>
              <a:rPr lang="en-GB" noProof="0" dirty="0" err="1" smtClean="0"/>
              <a:t>lägga</a:t>
            </a:r>
            <a:r>
              <a:rPr lang="en-GB" noProof="0" dirty="0" smtClean="0"/>
              <a:t> till text</a:t>
            </a:r>
          </a:p>
          <a:p>
            <a:pPr lvl="1"/>
            <a:r>
              <a:rPr lang="en-GB" noProof="0" dirty="0" err="1" smtClean="0"/>
              <a:t>Nivå</a:t>
            </a:r>
            <a:r>
              <a:rPr lang="en-GB" noProof="0" dirty="0" smtClean="0"/>
              <a:t> </a:t>
            </a:r>
            <a:r>
              <a:rPr lang="en-GB" noProof="0" dirty="0" err="1" smtClean="0"/>
              <a:t>två</a:t>
            </a:r>
            <a:endParaRPr lang="en-GB" noProof="0" dirty="0" smtClean="0"/>
          </a:p>
          <a:p>
            <a:pPr lvl="2"/>
            <a:r>
              <a:rPr lang="en-GB" noProof="0" dirty="0" err="1" smtClean="0"/>
              <a:t>Nivå</a:t>
            </a:r>
            <a:r>
              <a:rPr lang="en-GB" noProof="0" dirty="0" smtClean="0"/>
              <a:t> </a:t>
            </a:r>
            <a:r>
              <a:rPr lang="en-GB" noProof="0" dirty="0" err="1" smtClean="0"/>
              <a:t>tre</a:t>
            </a:r>
            <a:endParaRPr lang="en-GB" noProof="0" dirty="0" smtClean="0"/>
          </a:p>
          <a:p>
            <a:pPr lvl="3"/>
            <a:r>
              <a:rPr lang="en-GB" noProof="0" dirty="0" err="1" smtClean="0"/>
              <a:t>Nivå</a:t>
            </a:r>
            <a:r>
              <a:rPr lang="en-GB" noProof="0" dirty="0" smtClean="0"/>
              <a:t> </a:t>
            </a:r>
            <a:r>
              <a:rPr lang="en-GB" noProof="0" dirty="0" err="1" smtClean="0"/>
              <a:t>fyra</a:t>
            </a:r>
            <a:endParaRPr lang="en-GB" noProof="0" dirty="0" smtClean="0"/>
          </a:p>
          <a:p>
            <a:pPr lvl="4"/>
            <a:r>
              <a:rPr lang="en-GB" noProof="0" dirty="0" err="1" smtClean="0"/>
              <a:t>Nivå</a:t>
            </a:r>
            <a:r>
              <a:rPr lang="en-GB" noProof="0" dirty="0" smtClean="0"/>
              <a:t> fem</a:t>
            </a:r>
            <a:endParaRPr lang="en-GB" noProof="0" dirty="0"/>
          </a:p>
        </p:txBody>
      </p:sp>
      <p:cxnSp>
        <p:nvCxnSpPr>
          <p:cNvPr id="5" name="Rak 4"/>
          <p:cNvCxnSpPr/>
          <p:nvPr/>
        </p:nvCxnSpPr>
        <p:spPr>
          <a:xfrm>
            <a:off x="5834063" y="1333500"/>
            <a:ext cx="4762" cy="3322638"/>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9" name="Platshållare för datum 8"/>
          <p:cNvSpPr>
            <a:spLocks noGrp="1"/>
          </p:cNvSpPr>
          <p:nvPr>
            <p:ph type="dt" sz="half" idx="14"/>
          </p:nvPr>
        </p:nvSpPr>
        <p:spPr/>
        <p:txBody>
          <a:bodyPr/>
          <a:lstStyle/>
          <a:p>
            <a:pPr>
              <a:defRPr/>
            </a:pPr>
            <a:fld id="{684C519D-8A26-4BCE-89F8-340F39BE77BC}" type="datetime1">
              <a:rPr lang="en-GB" noProof="0" smtClean="0"/>
              <a:t>16/10/2017</a:t>
            </a:fld>
            <a:endParaRPr lang="en-GB" noProof="0" dirty="0"/>
          </a:p>
        </p:txBody>
      </p:sp>
      <p:sp>
        <p:nvSpPr>
          <p:cNvPr id="14" name="Platshållare för bildnummer 13"/>
          <p:cNvSpPr>
            <a:spLocks noGrp="1"/>
          </p:cNvSpPr>
          <p:nvPr>
            <p:ph type="sldNum" sz="quarter" idx="16"/>
          </p:nvPr>
        </p:nvSpPr>
        <p:spPr/>
        <p:txBody>
          <a:bodyPr/>
          <a:lstStyle/>
          <a:p>
            <a:pPr>
              <a:defRPr/>
            </a:pPr>
            <a:fld id="{7F7B916A-1994-4346-AB6D-7986DC0B7EF6}" type="slidenum">
              <a:rPr lang="en-GB" noProof="0" smtClean="0"/>
              <a:pPr>
                <a:defRPr/>
              </a:pPr>
              <a:t>‹#›</a:t>
            </a:fld>
            <a:endParaRPr lang="en-GB" noProof="0" dirty="0"/>
          </a:p>
        </p:txBody>
      </p:sp>
    </p:spTree>
    <p:extLst>
      <p:ext uri="{BB962C8B-B14F-4D97-AF65-F5344CB8AC3E}">
        <p14:creationId xmlns:p14="http://schemas.microsoft.com/office/powerpoint/2010/main" val="386058102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nehåll med bild höger">
    <p:spTree>
      <p:nvGrpSpPr>
        <p:cNvPr id="1" name=""/>
        <p:cNvGrpSpPr/>
        <p:nvPr/>
      </p:nvGrpSpPr>
      <p:grpSpPr>
        <a:xfrm>
          <a:off x="0" y="0"/>
          <a:ext cx="0" cy="0"/>
          <a:chOff x="0" y="0"/>
          <a:chExt cx="0" cy="0"/>
        </a:xfrm>
      </p:grpSpPr>
      <p:sp>
        <p:nvSpPr>
          <p:cNvPr id="4" name="Rubrik 3"/>
          <p:cNvSpPr>
            <a:spLocks noGrp="1"/>
          </p:cNvSpPr>
          <p:nvPr>
            <p:ph type="title" hasCustomPrompt="1"/>
          </p:nvPr>
        </p:nvSpPr>
        <p:spPr/>
        <p:txBody>
          <a:bodyPr/>
          <a:lstStyle>
            <a:lvl1pPr>
              <a:defRPr/>
            </a:lvl1pPr>
          </a:lstStyle>
          <a:p>
            <a:r>
              <a:rPr lang="en-GB" noProof="0" dirty="0" err="1" smtClean="0"/>
              <a:t>Klicka</a:t>
            </a:r>
            <a:r>
              <a:rPr lang="en-GB" noProof="0" dirty="0" smtClean="0"/>
              <a:t> </a:t>
            </a:r>
            <a:r>
              <a:rPr lang="en-GB" noProof="0" dirty="0" err="1" smtClean="0"/>
              <a:t>här</a:t>
            </a:r>
            <a:r>
              <a:rPr lang="en-GB" noProof="0" dirty="0" smtClean="0"/>
              <a:t> </a:t>
            </a:r>
            <a:r>
              <a:rPr lang="en-GB" noProof="0" dirty="0" err="1" smtClean="0"/>
              <a:t>för</a:t>
            </a:r>
            <a:r>
              <a:rPr lang="en-GB" noProof="0" dirty="0" smtClean="0"/>
              <a:t> </a:t>
            </a:r>
            <a:r>
              <a:rPr lang="en-GB" noProof="0" dirty="0" err="1" smtClean="0"/>
              <a:t>att</a:t>
            </a:r>
            <a:r>
              <a:rPr lang="en-GB" noProof="0" dirty="0" smtClean="0"/>
              <a:t> </a:t>
            </a:r>
            <a:r>
              <a:rPr lang="en-GB" noProof="0" dirty="0" err="1" smtClean="0"/>
              <a:t>lägga</a:t>
            </a:r>
            <a:r>
              <a:rPr lang="en-GB" noProof="0" dirty="0" smtClean="0"/>
              <a:t> till </a:t>
            </a:r>
            <a:r>
              <a:rPr lang="en-GB" noProof="0" dirty="0" err="1" smtClean="0"/>
              <a:t>rubrik</a:t>
            </a:r>
            <a:endParaRPr lang="en-GB" noProof="0" dirty="0"/>
          </a:p>
        </p:txBody>
      </p:sp>
      <p:sp>
        <p:nvSpPr>
          <p:cNvPr id="3" name="Content Placeholder 2"/>
          <p:cNvSpPr>
            <a:spLocks noGrp="1"/>
          </p:cNvSpPr>
          <p:nvPr>
            <p:ph idx="1" hasCustomPrompt="1"/>
          </p:nvPr>
        </p:nvSpPr>
        <p:spPr>
          <a:xfrm>
            <a:off x="457200" y="1342800"/>
            <a:ext cx="5151395" cy="3312000"/>
          </a:xfrm>
        </p:spPr>
        <p:txBody>
          <a:bodyPr/>
          <a:lstStyle>
            <a:lvl1pPr>
              <a:defRPr/>
            </a:lvl1pPr>
          </a:lstStyle>
          <a:p>
            <a:pPr lvl="0"/>
            <a:r>
              <a:rPr lang="en-GB" noProof="0" dirty="0" err="1" smtClean="0"/>
              <a:t>Klicka</a:t>
            </a:r>
            <a:r>
              <a:rPr lang="en-GB" noProof="0" dirty="0" smtClean="0"/>
              <a:t> </a:t>
            </a:r>
            <a:r>
              <a:rPr lang="en-GB" noProof="0" dirty="0" err="1" smtClean="0"/>
              <a:t>här</a:t>
            </a:r>
            <a:r>
              <a:rPr lang="en-GB" noProof="0" dirty="0" smtClean="0"/>
              <a:t> </a:t>
            </a:r>
            <a:r>
              <a:rPr lang="en-GB" noProof="0" dirty="0" err="1" smtClean="0"/>
              <a:t>för</a:t>
            </a:r>
            <a:r>
              <a:rPr lang="en-GB" noProof="0" dirty="0" smtClean="0"/>
              <a:t> </a:t>
            </a:r>
            <a:r>
              <a:rPr lang="en-GB" noProof="0" dirty="0" err="1" smtClean="0"/>
              <a:t>att</a:t>
            </a:r>
            <a:r>
              <a:rPr lang="en-GB" noProof="0" dirty="0" smtClean="0"/>
              <a:t> </a:t>
            </a:r>
            <a:r>
              <a:rPr lang="en-GB" noProof="0" dirty="0" err="1" smtClean="0"/>
              <a:t>lägga</a:t>
            </a:r>
            <a:r>
              <a:rPr lang="en-GB" noProof="0" dirty="0" smtClean="0"/>
              <a:t> till text</a:t>
            </a:r>
          </a:p>
          <a:p>
            <a:pPr lvl="1"/>
            <a:r>
              <a:rPr lang="en-GB" noProof="0" dirty="0" err="1" smtClean="0"/>
              <a:t>Nivå</a:t>
            </a:r>
            <a:r>
              <a:rPr lang="en-GB" noProof="0" dirty="0" smtClean="0"/>
              <a:t> </a:t>
            </a:r>
            <a:r>
              <a:rPr lang="en-GB" noProof="0" dirty="0" err="1" smtClean="0"/>
              <a:t>två</a:t>
            </a:r>
            <a:endParaRPr lang="en-GB" noProof="0" dirty="0" smtClean="0"/>
          </a:p>
          <a:p>
            <a:pPr lvl="2"/>
            <a:r>
              <a:rPr lang="en-GB" noProof="0" dirty="0" err="1" smtClean="0"/>
              <a:t>Nivå</a:t>
            </a:r>
            <a:r>
              <a:rPr lang="en-GB" noProof="0" dirty="0" smtClean="0"/>
              <a:t> </a:t>
            </a:r>
            <a:r>
              <a:rPr lang="en-GB" noProof="0" dirty="0" err="1" smtClean="0"/>
              <a:t>tre</a:t>
            </a:r>
            <a:endParaRPr lang="en-GB" noProof="0" dirty="0" smtClean="0"/>
          </a:p>
          <a:p>
            <a:pPr lvl="3"/>
            <a:r>
              <a:rPr lang="en-GB" noProof="0" dirty="0" err="1" smtClean="0"/>
              <a:t>Nivå</a:t>
            </a:r>
            <a:r>
              <a:rPr lang="en-GB" noProof="0" dirty="0" smtClean="0"/>
              <a:t> </a:t>
            </a:r>
            <a:r>
              <a:rPr lang="en-GB" noProof="0" dirty="0" err="1" smtClean="0"/>
              <a:t>fyra</a:t>
            </a:r>
            <a:endParaRPr lang="en-GB" noProof="0" dirty="0" smtClean="0"/>
          </a:p>
          <a:p>
            <a:pPr lvl="4"/>
            <a:r>
              <a:rPr lang="en-GB" noProof="0" dirty="0" err="1" smtClean="0"/>
              <a:t>Nivå</a:t>
            </a:r>
            <a:r>
              <a:rPr lang="en-GB" noProof="0" dirty="0" smtClean="0"/>
              <a:t> fem</a:t>
            </a:r>
            <a:endParaRPr lang="en-GB" noProof="0" dirty="0"/>
          </a:p>
        </p:txBody>
      </p:sp>
      <p:cxnSp>
        <p:nvCxnSpPr>
          <p:cNvPr id="5" name="Rak 4"/>
          <p:cNvCxnSpPr/>
          <p:nvPr/>
        </p:nvCxnSpPr>
        <p:spPr>
          <a:xfrm>
            <a:off x="5834063" y="1333500"/>
            <a:ext cx="4762" cy="3322638"/>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9" name="Platshållare för datum 8"/>
          <p:cNvSpPr>
            <a:spLocks noGrp="1"/>
          </p:cNvSpPr>
          <p:nvPr>
            <p:ph type="dt" sz="half" idx="14"/>
          </p:nvPr>
        </p:nvSpPr>
        <p:spPr/>
        <p:txBody>
          <a:bodyPr/>
          <a:lstStyle/>
          <a:p>
            <a:pPr>
              <a:defRPr/>
            </a:pPr>
            <a:fld id="{684C519D-8A26-4BCE-89F8-340F39BE77BC}" type="datetime1">
              <a:rPr lang="en-GB" noProof="0" smtClean="0"/>
              <a:t>16/10/2017</a:t>
            </a:fld>
            <a:endParaRPr lang="en-GB" noProof="0" dirty="0"/>
          </a:p>
        </p:txBody>
      </p:sp>
      <p:sp>
        <p:nvSpPr>
          <p:cNvPr id="14" name="Platshållare för bildnummer 13"/>
          <p:cNvSpPr>
            <a:spLocks noGrp="1"/>
          </p:cNvSpPr>
          <p:nvPr>
            <p:ph type="sldNum" sz="quarter" idx="16"/>
          </p:nvPr>
        </p:nvSpPr>
        <p:spPr/>
        <p:txBody>
          <a:bodyPr/>
          <a:lstStyle/>
          <a:p>
            <a:pPr>
              <a:defRPr/>
            </a:pPr>
            <a:fld id="{7F7B916A-1994-4346-AB6D-7986DC0B7EF6}" type="slidenum">
              <a:rPr lang="en-GB" noProof="0" smtClean="0"/>
              <a:pPr>
                <a:defRPr/>
              </a:pPr>
              <a:t>‹#›</a:t>
            </a:fld>
            <a:endParaRPr lang="en-GB" noProof="0" dirty="0"/>
          </a:p>
        </p:txBody>
      </p:sp>
      <p:sp>
        <p:nvSpPr>
          <p:cNvPr id="6" name="Platshållare för bild 5"/>
          <p:cNvSpPr>
            <a:spLocks noGrp="1"/>
          </p:cNvSpPr>
          <p:nvPr>
            <p:ph type="pic" sz="quarter" idx="17"/>
          </p:nvPr>
        </p:nvSpPr>
        <p:spPr>
          <a:xfrm>
            <a:off x="6004800" y="1342800"/>
            <a:ext cx="2685600" cy="3312000"/>
          </a:xfrm>
        </p:spPr>
        <p:txBody>
          <a:bodyPr/>
          <a:lstStyle>
            <a:lvl1pPr marL="12700" indent="0">
              <a:buNone/>
              <a:defRPr sz="900"/>
            </a:lvl1pPr>
          </a:lstStyle>
          <a:p>
            <a:r>
              <a:rPr lang="sv-SE" noProof="0" smtClean="0"/>
              <a:t>Klicka på ikonen för att lägga till en bild</a:t>
            </a:r>
            <a:endParaRPr lang="en-GB" noProof="0" dirty="0"/>
          </a:p>
        </p:txBody>
      </p:sp>
    </p:spTree>
    <p:extLst>
      <p:ext uri="{BB962C8B-B14F-4D97-AF65-F5344CB8AC3E}">
        <p14:creationId xmlns:p14="http://schemas.microsoft.com/office/powerpoint/2010/main" val="297276327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Avsnittssid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6425" y="1678203"/>
            <a:ext cx="7772400" cy="1021556"/>
          </a:xfrm>
        </p:spPr>
        <p:txBody>
          <a:bodyPr anchor="b"/>
          <a:lstStyle>
            <a:lvl1pPr algn="ctr">
              <a:defRPr sz="3600" b="0" i="0" cap="none" baseline="0"/>
            </a:lvl1pPr>
          </a:lstStyle>
          <a:p>
            <a:r>
              <a:rPr lang="en-GB" noProof="0" dirty="0" err="1" smtClean="0"/>
              <a:t>Klicka</a:t>
            </a:r>
            <a:r>
              <a:rPr lang="en-GB" noProof="0" dirty="0" smtClean="0"/>
              <a:t> </a:t>
            </a:r>
            <a:r>
              <a:rPr lang="en-GB" noProof="0" dirty="0" err="1" smtClean="0"/>
              <a:t>här</a:t>
            </a:r>
            <a:r>
              <a:rPr lang="en-GB" noProof="0" dirty="0" smtClean="0"/>
              <a:t> </a:t>
            </a:r>
            <a:r>
              <a:rPr lang="en-GB" noProof="0" dirty="0" err="1" smtClean="0"/>
              <a:t>för</a:t>
            </a:r>
            <a:r>
              <a:rPr lang="en-GB" noProof="0" dirty="0" smtClean="0"/>
              <a:t> </a:t>
            </a:r>
            <a:r>
              <a:rPr lang="en-GB" noProof="0" dirty="0" err="1" smtClean="0"/>
              <a:t>att</a:t>
            </a:r>
            <a:r>
              <a:rPr lang="en-GB" noProof="0" dirty="0" smtClean="0"/>
              <a:t> </a:t>
            </a:r>
            <a:r>
              <a:rPr lang="en-GB" noProof="0" dirty="0" err="1" smtClean="0"/>
              <a:t>lägga</a:t>
            </a:r>
            <a:r>
              <a:rPr lang="en-GB" noProof="0" dirty="0" smtClean="0"/>
              <a:t> till </a:t>
            </a:r>
            <a:r>
              <a:rPr lang="en-GB" noProof="0" dirty="0" err="1" smtClean="0"/>
              <a:t>avsnittsrubrik</a:t>
            </a:r>
            <a:endParaRPr lang="en-GB" noProof="0" dirty="0"/>
          </a:p>
        </p:txBody>
      </p:sp>
      <p:sp>
        <p:nvSpPr>
          <p:cNvPr id="3" name="Text Placeholder 2"/>
          <p:cNvSpPr>
            <a:spLocks noGrp="1"/>
          </p:cNvSpPr>
          <p:nvPr>
            <p:ph type="body" idx="1" hasCustomPrompt="1"/>
          </p:nvPr>
        </p:nvSpPr>
        <p:spPr>
          <a:xfrm>
            <a:off x="596695" y="2886672"/>
            <a:ext cx="7772400" cy="1125140"/>
          </a:xfrm>
        </p:spPr>
        <p:txBody>
          <a:bodyPr>
            <a:normAutofit/>
          </a:bodyPr>
          <a:lstStyle>
            <a:lvl1pPr marL="0" indent="0" algn="ct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noProof="0" dirty="0" err="1" smtClean="0"/>
              <a:t>Klicka</a:t>
            </a:r>
            <a:r>
              <a:rPr lang="en-GB" noProof="0" dirty="0" smtClean="0"/>
              <a:t> </a:t>
            </a:r>
            <a:r>
              <a:rPr lang="en-GB" noProof="0" dirty="0" err="1" smtClean="0"/>
              <a:t>här</a:t>
            </a:r>
            <a:r>
              <a:rPr lang="en-GB" noProof="0" dirty="0" smtClean="0"/>
              <a:t> </a:t>
            </a:r>
            <a:r>
              <a:rPr lang="en-GB" noProof="0" dirty="0" err="1" smtClean="0"/>
              <a:t>för</a:t>
            </a:r>
            <a:r>
              <a:rPr lang="en-GB" noProof="0" dirty="0" smtClean="0"/>
              <a:t> </a:t>
            </a:r>
            <a:r>
              <a:rPr lang="en-GB" noProof="0" dirty="0" err="1" smtClean="0"/>
              <a:t>att</a:t>
            </a:r>
            <a:r>
              <a:rPr lang="en-GB" noProof="0" dirty="0" smtClean="0"/>
              <a:t> </a:t>
            </a:r>
            <a:r>
              <a:rPr lang="en-GB" noProof="0" dirty="0" err="1" smtClean="0"/>
              <a:t>lägga</a:t>
            </a:r>
            <a:r>
              <a:rPr lang="en-GB" noProof="0" dirty="0" smtClean="0"/>
              <a:t> till text</a:t>
            </a:r>
          </a:p>
        </p:txBody>
      </p:sp>
      <p:sp>
        <p:nvSpPr>
          <p:cNvPr id="10" name="Platshållare för datum 9"/>
          <p:cNvSpPr>
            <a:spLocks noGrp="1"/>
          </p:cNvSpPr>
          <p:nvPr>
            <p:ph type="dt" sz="half" idx="10"/>
          </p:nvPr>
        </p:nvSpPr>
        <p:spPr/>
        <p:txBody>
          <a:bodyPr/>
          <a:lstStyle/>
          <a:p>
            <a:pPr>
              <a:defRPr/>
            </a:pPr>
            <a:fld id="{1D9B7162-1ECB-41E3-8F48-081FEF4C18DA}" type="datetime1">
              <a:rPr lang="en-GB" noProof="0" smtClean="0"/>
              <a:t>16/10/2017</a:t>
            </a:fld>
            <a:endParaRPr lang="en-GB" noProof="0" dirty="0"/>
          </a:p>
        </p:txBody>
      </p:sp>
      <p:sp>
        <p:nvSpPr>
          <p:cNvPr id="12" name="Platshållare för bildnummer 11"/>
          <p:cNvSpPr>
            <a:spLocks noGrp="1"/>
          </p:cNvSpPr>
          <p:nvPr>
            <p:ph type="sldNum" sz="quarter" idx="12"/>
          </p:nvPr>
        </p:nvSpPr>
        <p:spPr/>
        <p:txBody>
          <a:bodyPr/>
          <a:lstStyle/>
          <a:p>
            <a:pPr>
              <a:defRPr/>
            </a:pPr>
            <a:fld id="{7F7B916A-1994-4346-AB6D-7986DC0B7EF6}" type="slidenum">
              <a:rPr lang="en-GB" noProof="0" smtClean="0"/>
              <a:pPr>
                <a:defRPr/>
              </a:pPr>
              <a:t>‹#›</a:t>
            </a:fld>
            <a:endParaRPr lang="en-GB" noProof="0" dirty="0"/>
          </a:p>
        </p:txBody>
      </p:sp>
    </p:spTree>
    <p:extLst>
      <p:ext uri="{BB962C8B-B14F-4D97-AF65-F5344CB8AC3E}">
        <p14:creationId xmlns:p14="http://schemas.microsoft.com/office/powerpoint/2010/main" val="38820914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vå innehållsdelar">
    <p:spTree>
      <p:nvGrpSpPr>
        <p:cNvPr id="1" name=""/>
        <p:cNvGrpSpPr/>
        <p:nvPr/>
      </p:nvGrpSpPr>
      <p:grpSpPr>
        <a:xfrm>
          <a:off x="0" y="0"/>
          <a:ext cx="0" cy="0"/>
          <a:chOff x="0" y="0"/>
          <a:chExt cx="0" cy="0"/>
        </a:xfrm>
      </p:grpSpPr>
      <p:sp>
        <p:nvSpPr>
          <p:cNvPr id="12" name="Rubrik 11"/>
          <p:cNvSpPr>
            <a:spLocks noGrp="1"/>
          </p:cNvSpPr>
          <p:nvPr>
            <p:ph type="title" hasCustomPrompt="1"/>
          </p:nvPr>
        </p:nvSpPr>
        <p:spPr/>
        <p:txBody>
          <a:bodyPr/>
          <a:lstStyle>
            <a:lvl1pPr>
              <a:defRPr/>
            </a:lvl1pPr>
          </a:lstStyle>
          <a:p>
            <a:r>
              <a:rPr lang="en-GB" noProof="0" dirty="0" err="1" smtClean="0"/>
              <a:t>Klicka</a:t>
            </a:r>
            <a:r>
              <a:rPr lang="en-GB" noProof="0" dirty="0" smtClean="0"/>
              <a:t> </a:t>
            </a:r>
            <a:r>
              <a:rPr lang="en-GB" noProof="0" dirty="0" err="1" smtClean="0"/>
              <a:t>här</a:t>
            </a:r>
            <a:r>
              <a:rPr lang="en-GB" noProof="0" dirty="0" smtClean="0"/>
              <a:t> </a:t>
            </a:r>
            <a:r>
              <a:rPr lang="en-GB" noProof="0" dirty="0" err="1" smtClean="0"/>
              <a:t>för</a:t>
            </a:r>
            <a:r>
              <a:rPr lang="en-GB" noProof="0" dirty="0" smtClean="0"/>
              <a:t> </a:t>
            </a:r>
            <a:r>
              <a:rPr lang="en-GB" noProof="0" dirty="0" err="1" smtClean="0"/>
              <a:t>att</a:t>
            </a:r>
            <a:r>
              <a:rPr lang="en-GB" noProof="0" dirty="0" smtClean="0"/>
              <a:t> </a:t>
            </a:r>
            <a:r>
              <a:rPr lang="en-GB" noProof="0" dirty="0" err="1" smtClean="0"/>
              <a:t>lägga</a:t>
            </a:r>
            <a:r>
              <a:rPr lang="en-GB" noProof="0" dirty="0" smtClean="0"/>
              <a:t> till </a:t>
            </a:r>
            <a:r>
              <a:rPr lang="en-GB" noProof="0" dirty="0" err="1" smtClean="0"/>
              <a:t>rubrik</a:t>
            </a:r>
            <a:endParaRPr lang="en-GB" noProof="0" dirty="0"/>
          </a:p>
        </p:txBody>
      </p:sp>
      <p:sp>
        <p:nvSpPr>
          <p:cNvPr id="14" name="Platshållare för innehåll 13"/>
          <p:cNvSpPr>
            <a:spLocks noGrp="1"/>
          </p:cNvSpPr>
          <p:nvPr>
            <p:ph sz="quarter" idx="13" hasCustomPrompt="1"/>
          </p:nvPr>
        </p:nvSpPr>
        <p:spPr>
          <a:xfrm>
            <a:off x="457200" y="1342800"/>
            <a:ext cx="3852000" cy="3312000"/>
          </a:xfrm>
        </p:spPr>
        <p:txBody>
          <a:bodyPr/>
          <a:lstStyle>
            <a:lvl1pPr>
              <a:defRPr/>
            </a:lvl1pPr>
            <a:lvl2pPr marL="358775" indent="-165100">
              <a:defRPr/>
            </a:lvl2pPr>
          </a:lstStyle>
          <a:p>
            <a:pPr lvl="0"/>
            <a:r>
              <a:rPr lang="en-GB" noProof="0" dirty="0" err="1" smtClean="0"/>
              <a:t>Klicka</a:t>
            </a:r>
            <a:r>
              <a:rPr lang="en-GB" noProof="0" dirty="0" smtClean="0"/>
              <a:t> </a:t>
            </a:r>
            <a:r>
              <a:rPr lang="en-GB" noProof="0" dirty="0" err="1" smtClean="0"/>
              <a:t>här</a:t>
            </a:r>
            <a:r>
              <a:rPr lang="en-GB" noProof="0" dirty="0" smtClean="0"/>
              <a:t> </a:t>
            </a:r>
            <a:r>
              <a:rPr lang="en-GB" noProof="0" dirty="0" err="1" smtClean="0"/>
              <a:t>för</a:t>
            </a:r>
            <a:r>
              <a:rPr lang="en-GB" noProof="0" dirty="0" smtClean="0"/>
              <a:t> </a:t>
            </a:r>
            <a:r>
              <a:rPr lang="en-GB" noProof="0" dirty="0" err="1" smtClean="0"/>
              <a:t>att</a:t>
            </a:r>
            <a:r>
              <a:rPr lang="en-GB" noProof="0" dirty="0" smtClean="0"/>
              <a:t> </a:t>
            </a:r>
            <a:r>
              <a:rPr lang="en-GB" noProof="0" dirty="0" err="1" smtClean="0"/>
              <a:t>lägga</a:t>
            </a:r>
            <a:r>
              <a:rPr lang="en-GB" noProof="0" dirty="0" smtClean="0"/>
              <a:t> till text</a:t>
            </a:r>
          </a:p>
          <a:p>
            <a:pPr lvl="1"/>
            <a:r>
              <a:rPr lang="en-GB" noProof="0" dirty="0" err="1" smtClean="0"/>
              <a:t>Nivå</a:t>
            </a:r>
            <a:r>
              <a:rPr lang="en-GB" noProof="0" dirty="0" smtClean="0"/>
              <a:t> </a:t>
            </a:r>
            <a:r>
              <a:rPr lang="en-GB" noProof="0" dirty="0" err="1" smtClean="0"/>
              <a:t>två</a:t>
            </a:r>
            <a:endParaRPr lang="en-GB" noProof="0" dirty="0" smtClean="0"/>
          </a:p>
          <a:p>
            <a:pPr lvl="2"/>
            <a:r>
              <a:rPr lang="en-GB" noProof="0" dirty="0" err="1" smtClean="0"/>
              <a:t>Nivå</a:t>
            </a:r>
            <a:r>
              <a:rPr lang="en-GB" noProof="0" dirty="0" smtClean="0"/>
              <a:t> </a:t>
            </a:r>
            <a:r>
              <a:rPr lang="en-GB" noProof="0" dirty="0" err="1" smtClean="0"/>
              <a:t>tre</a:t>
            </a:r>
            <a:endParaRPr lang="en-GB" noProof="0" dirty="0" smtClean="0"/>
          </a:p>
          <a:p>
            <a:pPr lvl="3"/>
            <a:r>
              <a:rPr lang="en-GB" noProof="0" dirty="0" err="1" smtClean="0"/>
              <a:t>Nivå</a:t>
            </a:r>
            <a:r>
              <a:rPr lang="en-GB" noProof="0" dirty="0" smtClean="0"/>
              <a:t> </a:t>
            </a:r>
            <a:r>
              <a:rPr lang="en-GB" noProof="0" dirty="0" err="1" smtClean="0"/>
              <a:t>fyra</a:t>
            </a:r>
            <a:endParaRPr lang="en-GB" noProof="0" dirty="0" smtClean="0"/>
          </a:p>
          <a:p>
            <a:pPr lvl="4"/>
            <a:r>
              <a:rPr lang="en-GB" noProof="0" dirty="0" err="1" smtClean="0"/>
              <a:t>Nivå</a:t>
            </a:r>
            <a:r>
              <a:rPr lang="en-GB" noProof="0" dirty="0" smtClean="0"/>
              <a:t> fem</a:t>
            </a:r>
            <a:endParaRPr lang="en-GB" noProof="0" dirty="0"/>
          </a:p>
        </p:txBody>
      </p:sp>
      <p:sp>
        <p:nvSpPr>
          <p:cNvPr id="15" name="Platshållare för innehåll 13"/>
          <p:cNvSpPr>
            <a:spLocks noGrp="1"/>
          </p:cNvSpPr>
          <p:nvPr>
            <p:ph sz="quarter" idx="14" hasCustomPrompt="1"/>
          </p:nvPr>
        </p:nvSpPr>
        <p:spPr>
          <a:xfrm>
            <a:off x="4834800" y="1342800"/>
            <a:ext cx="3852000" cy="3312000"/>
          </a:xfrm>
        </p:spPr>
        <p:txBody>
          <a:bodyPr/>
          <a:lstStyle>
            <a:lvl1pPr>
              <a:defRPr/>
            </a:lvl1pPr>
          </a:lstStyle>
          <a:p>
            <a:pPr lvl="0"/>
            <a:r>
              <a:rPr lang="en-GB" noProof="0" dirty="0" err="1" smtClean="0"/>
              <a:t>Klicka</a:t>
            </a:r>
            <a:r>
              <a:rPr lang="en-GB" noProof="0" dirty="0" smtClean="0"/>
              <a:t> </a:t>
            </a:r>
            <a:r>
              <a:rPr lang="en-GB" noProof="0" dirty="0" err="1" smtClean="0"/>
              <a:t>här</a:t>
            </a:r>
            <a:r>
              <a:rPr lang="en-GB" noProof="0" dirty="0" smtClean="0"/>
              <a:t> </a:t>
            </a:r>
            <a:r>
              <a:rPr lang="en-GB" noProof="0" dirty="0" err="1" smtClean="0"/>
              <a:t>för</a:t>
            </a:r>
            <a:r>
              <a:rPr lang="en-GB" noProof="0" dirty="0" smtClean="0"/>
              <a:t> </a:t>
            </a:r>
            <a:r>
              <a:rPr lang="en-GB" noProof="0" dirty="0" err="1" smtClean="0"/>
              <a:t>att</a:t>
            </a:r>
            <a:r>
              <a:rPr lang="en-GB" noProof="0" dirty="0" smtClean="0"/>
              <a:t> </a:t>
            </a:r>
            <a:r>
              <a:rPr lang="en-GB" noProof="0" dirty="0" err="1" smtClean="0"/>
              <a:t>lägga</a:t>
            </a:r>
            <a:r>
              <a:rPr lang="en-GB" noProof="0" dirty="0" smtClean="0"/>
              <a:t> till text</a:t>
            </a:r>
          </a:p>
          <a:p>
            <a:pPr lvl="1"/>
            <a:r>
              <a:rPr lang="en-GB" noProof="0" dirty="0" err="1" smtClean="0"/>
              <a:t>Nivå</a:t>
            </a:r>
            <a:r>
              <a:rPr lang="en-GB" noProof="0" dirty="0" smtClean="0"/>
              <a:t> </a:t>
            </a:r>
            <a:r>
              <a:rPr lang="en-GB" noProof="0" dirty="0" err="1" smtClean="0"/>
              <a:t>två</a:t>
            </a:r>
            <a:endParaRPr lang="en-GB" noProof="0" dirty="0" smtClean="0"/>
          </a:p>
          <a:p>
            <a:pPr lvl="2"/>
            <a:r>
              <a:rPr lang="en-GB" noProof="0" dirty="0" err="1" smtClean="0"/>
              <a:t>Nivå</a:t>
            </a:r>
            <a:r>
              <a:rPr lang="en-GB" noProof="0" dirty="0" smtClean="0"/>
              <a:t> </a:t>
            </a:r>
            <a:r>
              <a:rPr lang="en-GB" noProof="0" dirty="0" err="1" smtClean="0"/>
              <a:t>tre</a:t>
            </a:r>
            <a:endParaRPr lang="en-GB" noProof="0" dirty="0" smtClean="0"/>
          </a:p>
          <a:p>
            <a:pPr lvl="3"/>
            <a:r>
              <a:rPr lang="en-GB" noProof="0" dirty="0" err="1" smtClean="0"/>
              <a:t>Nivå</a:t>
            </a:r>
            <a:r>
              <a:rPr lang="en-GB" noProof="0" dirty="0" smtClean="0"/>
              <a:t> </a:t>
            </a:r>
            <a:r>
              <a:rPr lang="en-GB" noProof="0" dirty="0" err="1" smtClean="0"/>
              <a:t>fyra</a:t>
            </a:r>
            <a:endParaRPr lang="en-GB" noProof="0" dirty="0" smtClean="0"/>
          </a:p>
          <a:p>
            <a:pPr lvl="4"/>
            <a:r>
              <a:rPr lang="en-GB" noProof="0" dirty="0" err="1" smtClean="0"/>
              <a:t>Nivå</a:t>
            </a:r>
            <a:r>
              <a:rPr lang="en-GB" noProof="0" dirty="0" smtClean="0"/>
              <a:t> fem</a:t>
            </a:r>
            <a:endParaRPr lang="en-GB" noProof="0" dirty="0"/>
          </a:p>
        </p:txBody>
      </p:sp>
      <p:cxnSp>
        <p:nvCxnSpPr>
          <p:cNvPr id="5" name="Rak 4"/>
          <p:cNvCxnSpPr/>
          <p:nvPr/>
        </p:nvCxnSpPr>
        <p:spPr>
          <a:xfrm flipH="1">
            <a:off x="4567238" y="1333500"/>
            <a:ext cx="9525" cy="3260725"/>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 name="Platshållare för datum 5"/>
          <p:cNvSpPr>
            <a:spLocks noGrp="1"/>
          </p:cNvSpPr>
          <p:nvPr>
            <p:ph type="dt" sz="half" idx="15"/>
          </p:nvPr>
        </p:nvSpPr>
        <p:spPr/>
        <p:txBody>
          <a:bodyPr/>
          <a:lstStyle/>
          <a:p>
            <a:pPr>
              <a:defRPr/>
            </a:pPr>
            <a:fld id="{9221A15D-610A-4EAF-8108-664D0EFECC6D}" type="datetime1">
              <a:rPr lang="en-GB" noProof="0" smtClean="0"/>
              <a:t>16/10/2017</a:t>
            </a:fld>
            <a:endParaRPr lang="en-GB" noProof="0" dirty="0"/>
          </a:p>
        </p:txBody>
      </p:sp>
      <p:sp>
        <p:nvSpPr>
          <p:cNvPr id="8" name="Platshållare för bildnummer 7"/>
          <p:cNvSpPr>
            <a:spLocks noGrp="1"/>
          </p:cNvSpPr>
          <p:nvPr>
            <p:ph type="sldNum" sz="quarter" idx="17"/>
          </p:nvPr>
        </p:nvSpPr>
        <p:spPr/>
        <p:txBody>
          <a:bodyPr/>
          <a:lstStyle/>
          <a:p>
            <a:pPr>
              <a:defRPr/>
            </a:pPr>
            <a:fld id="{7F7B916A-1994-4346-AB6D-7986DC0B7EF6}" type="slidenum">
              <a:rPr lang="en-GB" noProof="0" smtClean="0"/>
              <a:pPr>
                <a:defRPr/>
              </a:pPr>
              <a:t>‹#›</a:t>
            </a:fld>
            <a:endParaRPr lang="en-GB" noProof="0" dirty="0"/>
          </a:p>
        </p:txBody>
      </p:sp>
    </p:spTree>
    <p:extLst>
      <p:ext uri="{BB962C8B-B14F-4D97-AF65-F5344CB8AC3E}">
        <p14:creationId xmlns:p14="http://schemas.microsoft.com/office/powerpoint/2010/main" val="227067775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vå innehållsdelar med underrubik">
    <p:spTree>
      <p:nvGrpSpPr>
        <p:cNvPr id="1" name=""/>
        <p:cNvGrpSpPr/>
        <p:nvPr/>
      </p:nvGrpSpPr>
      <p:grpSpPr>
        <a:xfrm>
          <a:off x="0" y="0"/>
          <a:ext cx="0" cy="0"/>
          <a:chOff x="0" y="0"/>
          <a:chExt cx="0" cy="0"/>
        </a:xfrm>
      </p:grpSpPr>
      <p:sp>
        <p:nvSpPr>
          <p:cNvPr id="14" name="Rubrik 13"/>
          <p:cNvSpPr>
            <a:spLocks noGrp="1"/>
          </p:cNvSpPr>
          <p:nvPr>
            <p:ph type="title" hasCustomPrompt="1"/>
          </p:nvPr>
        </p:nvSpPr>
        <p:spPr/>
        <p:txBody>
          <a:bodyPr/>
          <a:lstStyle>
            <a:lvl1pPr>
              <a:defRPr/>
            </a:lvl1pPr>
          </a:lstStyle>
          <a:p>
            <a:r>
              <a:rPr lang="en-GB" noProof="0" dirty="0" err="1" smtClean="0"/>
              <a:t>Klicka</a:t>
            </a:r>
            <a:r>
              <a:rPr lang="en-GB" noProof="0" dirty="0" smtClean="0"/>
              <a:t> </a:t>
            </a:r>
            <a:r>
              <a:rPr lang="en-GB" noProof="0" dirty="0" err="1" smtClean="0"/>
              <a:t>här</a:t>
            </a:r>
            <a:r>
              <a:rPr lang="en-GB" noProof="0" dirty="0" smtClean="0"/>
              <a:t> </a:t>
            </a:r>
            <a:r>
              <a:rPr lang="en-GB" noProof="0" dirty="0" err="1" smtClean="0"/>
              <a:t>för</a:t>
            </a:r>
            <a:r>
              <a:rPr lang="en-GB" noProof="0" dirty="0" smtClean="0"/>
              <a:t> </a:t>
            </a:r>
            <a:r>
              <a:rPr lang="en-GB" noProof="0" dirty="0" err="1" smtClean="0"/>
              <a:t>att</a:t>
            </a:r>
            <a:r>
              <a:rPr lang="en-GB" noProof="0" dirty="0" smtClean="0"/>
              <a:t> </a:t>
            </a:r>
            <a:r>
              <a:rPr lang="en-GB" noProof="0" dirty="0" err="1" smtClean="0"/>
              <a:t>lägga</a:t>
            </a:r>
            <a:r>
              <a:rPr lang="en-GB" noProof="0" dirty="0" smtClean="0"/>
              <a:t> till </a:t>
            </a:r>
            <a:r>
              <a:rPr lang="en-GB" noProof="0" dirty="0" err="1" smtClean="0"/>
              <a:t>rubrik</a:t>
            </a:r>
            <a:endParaRPr lang="en-GB" noProof="0" dirty="0"/>
          </a:p>
        </p:txBody>
      </p:sp>
      <p:sp>
        <p:nvSpPr>
          <p:cNvPr id="3" name="Text Placeholder 2"/>
          <p:cNvSpPr>
            <a:spLocks noGrp="1"/>
          </p:cNvSpPr>
          <p:nvPr>
            <p:ph type="body" idx="1" hasCustomPrompt="1"/>
          </p:nvPr>
        </p:nvSpPr>
        <p:spPr>
          <a:xfrm>
            <a:off x="457199" y="1343741"/>
            <a:ext cx="3852000" cy="369355"/>
          </a:xfrm>
        </p:spPr>
        <p:txBody>
          <a:bodyPr>
            <a:noAutofit/>
          </a:bodyPr>
          <a:lstStyle>
            <a:lvl1pPr marL="0" indent="0">
              <a:spcBef>
                <a:spcPts val="0"/>
              </a:spcBef>
              <a:buNone/>
              <a:defRPr sz="1800" b="0">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err="1" smtClean="0"/>
              <a:t>Klicka</a:t>
            </a:r>
            <a:r>
              <a:rPr lang="en-GB" noProof="0" dirty="0" smtClean="0"/>
              <a:t> </a:t>
            </a:r>
            <a:r>
              <a:rPr lang="en-GB" noProof="0" dirty="0" err="1" smtClean="0"/>
              <a:t>här</a:t>
            </a:r>
            <a:r>
              <a:rPr lang="en-GB" noProof="0" dirty="0" smtClean="0"/>
              <a:t> </a:t>
            </a:r>
            <a:r>
              <a:rPr lang="en-GB" noProof="0" dirty="0" err="1" smtClean="0"/>
              <a:t>för</a:t>
            </a:r>
            <a:r>
              <a:rPr lang="en-GB" noProof="0" dirty="0" smtClean="0"/>
              <a:t> </a:t>
            </a:r>
            <a:r>
              <a:rPr lang="en-GB" noProof="0" dirty="0" err="1" smtClean="0"/>
              <a:t>att</a:t>
            </a:r>
            <a:r>
              <a:rPr lang="en-GB" noProof="0" dirty="0" smtClean="0"/>
              <a:t> </a:t>
            </a:r>
            <a:r>
              <a:rPr lang="en-GB" noProof="0" dirty="0" err="1" smtClean="0"/>
              <a:t>lägga</a:t>
            </a:r>
            <a:r>
              <a:rPr lang="en-GB" noProof="0" dirty="0" smtClean="0"/>
              <a:t> till </a:t>
            </a:r>
            <a:r>
              <a:rPr lang="en-GB" noProof="0" dirty="0" err="1" smtClean="0"/>
              <a:t>rubrik</a:t>
            </a:r>
            <a:endParaRPr lang="en-GB" noProof="0" dirty="0" smtClean="0"/>
          </a:p>
        </p:txBody>
      </p:sp>
      <p:sp>
        <p:nvSpPr>
          <p:cNvPr id="16" name="Platshållare för innehåll 15"/>
          <p:cNvSpPr>
            <a:spLocks noGrp="1"/>
          </p:cNvSpPr>
          <p:nvPr>
            <p:ph sz="quarter" idx="13"/>
          </p:nvPr>
        </p:nvSpPr>
        <p:spPr>
          <a:xfrm>
            <a:off x="457200" y="1847850"/>
            <a:ext cx="3852862" cy="2808000"/>
          </a:xfrm>
        </p:spPr>
        <p:txBody>
          <a:bodyPr/>
          <a:lstStyle/>
          <a:p>
            <a:pPr lvl="0"/>
            <a:r>
              <a:rPr lang="sv-SE" noProof="0" smtClean="0"/>
              <a:t>Redigera format för bakgrundstext</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en-GB" noProof="0" dirty="0"/>
          </a:p>
        </p:txBody>
      </p:sp>
      <p:sp>
        <p:nvSpPr>
          <p:cNvPr id="5" name="Text Placeholder 4"/>
          <p:cNvSpPr>
            <a:spLocks noGrp="1"/>
          </p:cNvSpPr>
          <p:nvPr>
            <p:ph type="body" sz="quarter" idx="3" hasCustomPrompt="1"/>
          </p:nvPr>
        </p:nvSpPr>
        <p:spPr>
          <a:xfrm>
            <a:off x="4834800" y="1343741"/>
            <a:ext cx="3852000" cy="369355"/>
          </a:xfrm>
        </p:spPr>
        <p:txBody>
          <a:bodyPr>
            <a:noAutofit/>
          </a:bodyPr>
          <a:lstStyle>
            <a:lvl1pPr marL="0" indent="0">
              <a:spcBef>
                <a:spcPts val="0"/>
              </a:spcBef>
              <a:buNone/>
              <a:defRPr sz="1800" b="0">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err="1" smtClean="0"/>
              <a:t>Klicka</a:t>
            </a:r>
            <a:r>
              <a:rPr lang="en-GB" noProof="0" dirty="0" smtClean="0"/>
              <a:t> </a:t>
            </a:r>
            <a:r>
              <a:rPr lang="en-GB" noProof="0" dirty="0" err="1" smtClean="0"/>
              <a:t>här</a:t>
            </a:r>
            <a:r>
              <a:rPr lang="en-GB" noProof="0" dirty="0" smtClean="0"/>
              <a:t> </a:t>
            </a:r>
            <a:r>
              <a:rPr lang="en-GB" noProof="0" dirty="0" err="1" smtClean="0"/>
              <a:t>för</a:t>
            </a:r>
            <a:r>
              <a:rPr lang="en-GB" noProof="0" dirty="0" smtClean="0"/>
              <a:t> </a:t>
            </a:r>
            <a:r>
              <a:rPr lang="en-GB" noProof="0" dirty="0" err="1" smtClean="0"/>
              <a:t>att</a:t>
            </a:r>
            <a:r>
              <a:rPr lang="en-GB" noProof="0" dirty="0" smtClean="0"/>
              <a:t> </a:t>
            </a:r>
            <a:r>
              <a:rPr lang="en-GB" noProof="0" dirty="0" err="1" smtClean="0"/>
              <a:t>lägga</a:t>
            </a:r>
            <a:r>
              <a:rPr lang="en-GB" noProof="0" dirty="0" smtClean="0"/>
              <a:t> till </a:t>
            </a:r>
            <a:r>
              <a:rPr lang="en-GB" noProof="0" dirty="0" err="1" smtClean="0"/>
              <a:t>rubrik</a:t>
            </a:r>
            <a:endParaRPr lang="en-GB" noProof="0" dirty="0" smtClean="0"/>
          </a:p>
          <a:p>
            <a:pPr lvl="0"/>
            <a:endParaRPr lang="en-GB" noProof="0" dirty="0" smtClean="0"/>
          </a:p>
        </p:txBody>
      </p:sp>
      <p:sp>
        <p:nvSpPr>
          <p:cNvPr id="17" name="Platshållare för innehåll 15"/>
          <p:cNvSpPr>
            <a:spLocks noGrp="1"/>
          </p:cNvSpPr>
          <p:nvPr>
            <p:ph sz="quarter" idx="14"/>
          </p:nvPr>
        </p:nvSpPr>
        <p:spPr>
          <a:xfrm>
            <a:off x="4834800" y="1847850"/>
            <a:ext cx="3852862" cy="2808000"/>
          </a:xfrm>
        </p:spPr>
        <p:txBody>
          <a:bodyPr/>
          <a:lstStyle/>
          <a:p>
            <a:pPr lvl="0"/>
            <a:r>
              <a:rPr lang="sv-SE" noProof="0" smtClean="0"/>
              <a:t>Redigera format för bakgrundstext</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en-GB" noProof="0" dirty="0"/>
          </a:p>
        </p:txBody>
      </p:sp>
      <p:cxnSp>
        <p:nvCxnSpPr>
          <p:cNvPr id="7" name="Rak 6"/>
          <p:cNvCxnSpPr/>
          <p:nvPr/>
        </p:nvCxnSpPr>
        <p:spPr>
          <a:xfrm>
            <a:off x="4572000" y="1333500"/>
            <a:ext cx="0" cy="3279775"/>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8" name="Platshållare för datum 7"/>
          <p:cNvSpPr>
            <a:spLocks noGrp="1"/>
          </p:cNvSpPr>
          <p:nvPr>
            <p:ph type="dt" sz="half" idx="15"/>
          </p:nvPr>
        </p:nvSpPr>
        <p:spPr/>
        <p:txBody>
          <a:bodyPr/>
          <a:lstStyle/>
          <a:p>
            <a:pPr>
              <a:defRPr/>
            </a:pPr>
            <a:fld id="{95E12B71-38FB-48CA-BA9A-FECC28FD9350}" type="datetime1">
              <a:rPr lang="en-GB" noProof="0" smtClean="0"/>
              <a:t>16/10/2017</a:t>
            </a:fld>
            <a:endParaRPr lang="en-GB" noProof="0" dirty="0"/>
          </a:p>
        </p:txBody>
      </p:sp>
      <p:sp>
        <p:nvSpPr>
          <p:cNvPr id="10" name="Platshållare för bildnummer 9"/>
          <p:cNvSpPr>
            <a:spLocks noGrp="1"/>
          </p:cNvSpPr>
          <p:nvPr>
            <p:ph type="sldNum" sz="quarter" idx="17"/>
          </p:nvPr>
        </p:nvSpPr>
        <p:spPr/>
        <p:txBody>
          <a:bodyPr/>
          <a:lstStyle/>
          <a:p>
            <a:pPr>
              <a:defRPr/>
            </a:pPr>
            <a:fld id="{7F7B916A-1994-4346-AB6D-7986DC0B7EF6}" type="slidenum">
              <a:rPr lang="en-GB" noProof="0" smtClean="0"/>
              <a:pPr>
                <a:defRPr/>
              </a:pPr>
              <a:t>‹#›</a:t>
            </a:fld>
            <a:endParaRPr lang="en-GB" noProof="0" dirty="0"/>
          </a:p>
        </p:txBody>
      </p:sp>
    </p:spTree>
    <p:extLst>
      <p:ext uri="{BB962C8B-B14F-4D97-AF65-F5344CB8AC3E}">
        <p14:creationId xmlns:p14="http://schemas.microsoft.com/office/powerpoint/2010/main" val="295339009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vå spalter">
    <p:spTree>
      <p:nvGrpSpPr>
        <p:cNvPr id="1" name=""/>
        <p:cNvGrpSpPr/>
        <p:nvPr/>
      </p:nvGrpSpPr>
      <p:grpSpPr>
        <a:xfrm>
          <a:off x="0" y="0"/>
          <a:ext cx="0" cy="0"/>
          <a:chOff x="0" y="0"/>
          <a:chExt cx="0" cy="0"/>
        </a:xfrm>
      </p:grpSpPr>
      <p:sp>
        <p:nvSpPr>
          <p:cNvPr id="11" name="Rubrik 10"/>
          <p:cNvSpPr>
            <a:spLocks noGrp="1"/>
          </p:cNvSpPr>
          <p:nvPr>
            <p:ph type="title" hasCustomPrompt="1"/>
          </p:nvPr>
        </p:nvSpPr>
        <p:spPr/>
        <p:txBody>
          <a:bodyPr/>
          <a:lstStyle>
            <a:lvl1pPr>
              <a:defRPr/>
            </a:lvl1pPr>
          </a:lstStyle>
          <a:p>
            <a:r>
              <a:rPr lang="en-GB" noProof="0" dirty="0" err="1" smtClean="0"/>
              <a:t>Klicka</a:t>
            </a:r>
            <a:r>
              <a:rPr lang="en-GB" noProof="0" dirty="0" smtClean="0"/>
              <a:t> </a:t>
            </a:r>
            <a:r>
              <a:rPr lang="en-GB" noProof="0" dirty="0" err="1" smtClean="0"/>
              <a:t>här</a:t>
            </a:r>
            <a:r>
              <a:rPr lang="en-GB" noProof="0" dirty="0" smtClean="0"/>
              <a:t> </a:t>
            </a:r>
            <a:r>
              <a:rPr lang="en-GB" noProof="0" dirty="0" err="1" smtClean="0"/>
              <a:t>för</a:t>
            </a:r>
            <a:r>
              <a:rPr lang="en-GB" noProof="0" dirty="0" smtClean="0"/>
              <a:t> </a:t>
            </a:r>
            <a:r>
              <a:rPr lang="en-GB" noProof="0" dirty="0" err="1" smtClean="0"/>
              <a:t>att</a:t>
            </a:r>
            <a:r>
              <a:rPr lang="en-GB" noProof="0" dirty="0" smtClean="0"/>
              <a:t> </a:t>
            </a:r>
            <a:r>
              <a:rPr lang="en-GB" noProof="0" dirty="0" err="1" smtClean="0"/>
              <a:t>lägga</a:t>
            </a:r>
            <a:r>
              <a:rPr lang="en-GB" noProof="0" dirty="0" smtClean="0"/>
              <a:t> till </a:t>
            </a:r>
            <a:r>
              <a:rPr lang="en-GB" noProof="0" dirty="0" err="1" smtClean="0"/>
              <a:t>rubrik</a:t>
            </a:r>
            <a:endParaRPr lang="en-GB" noProof="0" dirty="0"/>
          </a:p>
        </p:txBody>
      </p:sp>
      <p:sp>
        <p:nvSpPr>
          <p:cNvPr id="13" name="Platshållare för innehåll 12"/>
          <p:cNvSpPr>
            <a:spLocks noGrp="1"/>
          </p:cNvSpPr>
          <p:nvPr>
            <p:ph sz="quarter" idx="13" hasCustomPrompt="1"/>
          </p:nvPr>
        </p:nvSpPr>
        <p:spPr>
          <a:xfrm>
            <a:off x="457200" y="1342800"/>
            <a:ext cx="8228012" cy="3312000"/>
          </a:xfrm>
        </p:spPr>
        <p:txBody>
          <a:bodyPr numCol="2" spcCol="360000"/>
          <a:lstStyle>
            <a:lvl1pPr>
              <a:defRPr/>
            </a:lvl1pPr>
          </a:lstStyle>
          <a:p>
            <a:pPr lvl="0"/>
            <a:r>
              <a:rPr lang="en-GB" noProof="0" dirty="0" err="1" smtClean="0"/>
              <a:t>Klicka</a:t>
            </a:r>
            <a:r>
              <a:rPr lang="en-GB" noProof="0" dirty="0" smtClean="0"/>
              <a:t> </a:t>
            </a:r>
            <a:r>
              <a:rPr lang="en-GB" noProof="0" dirty="0" err="1" smtClean="0"/>
              <a:t>här</a:t>
            </a:r>
            <a:r>
              <a:rPr lang="en-GB" noProof="0" dirty="0" smtClean="0"/>
              <a:t> </a:t>
            </a:r>
            <a:r>
              <a:rPr lang="en-GB" noProof="0" dirty="0" err="1" smtClean="0"/>
              <a:t>för</a:t>
            </a:r>
            <a:r>
              <a:rPr lang="en-GB" noProof="0" dirty="0" smtClean="0"/>
              <a:t> </a:t>
            </a:r>
            <a:r>
              <a:rPr lang="en-GB" noProof="0" dirty="0" err="1" smtClean="0"/>
              <a:t>att</a:t>
            </a:r>
            <a:r>
              <a:rPr lang="en-GB" noProof="0" dirty="0" smtClean="0"/>
              <a:t> </a:t>
            </a:r>
            <a:r>
              <a:rPr lang="en-GB" noProof="0" dirty="0" err="1" smtClean="0"/>
              <a:t>lägga</a:t>
            </a:r>
            <a:r>
              <a:rPr lang="en-GB" noProof="0" dirty="0" smtClean="0"/>
              <a:t> till text</a:t>
            </a:r>
          </a:p>
          <a:p>
            <a:pPr lvl="1"/>
            <a:r>
              <a:rPr lang="en-GB" noProof="0" dirty="0" err="1" smtClean="0"/>
              <a:t>Nivå</a:t>
            </a:r>
            <a:r>
              <a:rPr lang="en-GB" noProof="0" dirty="0" smtClean="0"/>
              <a:t> </a:t>
            </a:r>
            <a:r>
              <a:rPr lang="en-GB" noProof="0" dirty="0" err="1" smtClean="0"/>
              <a:t>två</a:t>
            </a:r>
            <a:endParaRPr lang="en-GB" noProof="0" dirty="0" smtClean="0"/>
          </a:p>
          <a:p>
            <a:pPr lvl="2"/>
            <a:r>
              <a:rPr lang="en-GB" noProof="0" dirty="0" err="1" smtClean="0"/>
              <a:t>Nivå</a:t>
            </a:r>
            <a:r>
              <a:rPr lang="en-GB" noProof="0" dirty="0" smtClean="0"/>
              <a:t> </a:t>
            </a:r>
            <a:r>
              <a:rPr lang="en-GB" noProof="0" dirty="0" err="1" smtClean="0"/>
              <a:t>tre</a:t>
            </a:r>
            <a:endParaRPr lang="en-GB" noProof="0" dirty="0" smtClean="0"/>
          </a:p>
          <a:p>
            <a:pPr lvl="3"/>
            <a:r>
              <a:rPr lang="en-GB" noProof="0" dirty="0" err="1" smtClean="0"/>
              <a:t>Nivå</a:t>
            </a:r>
            <a:r>
              <a:rPr lang="en-GB" noProof="0" dirty="0" smtClean="0"/>
              <a:t> </a:t>
            </a:r>
            <a:r>
              <a:rPr lang="en-GB" noProof="0" dirty="0" err="1" smtClean="0"/>
              <a:t>fyra</a:t>
            </a:r>
            <a:endParaRPr lang="en-GB" noProof="0" dirty="0" smtClean="0"/>
          </a:p>
          <a:p>
            <a:pPr lvl="4"/>
            <a:r>
              <a:rPr lang="en-GB" noProof="0" dirty="0" err="1" smtClean="0"/>
              <a:t>Nivå</a:t>
            </a:r>
            <a:r>
              <a:rPr lang="en-GB" noProof="0" dirty="0" smtClean="0"/>
              <a:t> fem</a:t>
            </a:r>
            <a:endParaRPr lang="en-GB" noProof="0" dirty="0"/>
          </a:p>
        </p:txBody>
      </p:sp>
      <p:cxnSp>
        <p:nvCxnSpPr>
          <p:cNvPr id="4" name="Rak 3"/>
          <p:cNvCxnSpPr/>
          <p:nvPr/>
        </p:nvCxnSpPr>
        <p:spPr>
          <a:xfrm flipH="1">
            <a:off x="4567238" y="1333500"/>
            <a:ext cx="9525" cy="3260725"/>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 name="Platshållare för datum 5"/>
          <p:cNvSpPr>
            <a:spLocks noGrp="1"/>
          </p:cNvSpPr>
          <p:nvPr>
            <p:ph type="dt" sz="half" idx="14"/>
          </p:nvPr>
        </p:nvSpPr>
        <p:spPr/>
        <p:txBody>
          <a:bodyPr/>
          <a:lstStyle/>
          <a:p>
            <a:pPr>
              <a:defRPr/>
            </a:pPr>
            <a:fld id="{995968F5-52FC-4E70-B8FD-AB0F0E184A0F}" type="datetime1">
              <a:rPr lang="en-GB" noProof="0" smtClean="0"/>
              <a:t>16/10/2017</a:t>
            </a:fld>
            <a:endParaRPr lang="en-GB" noProof="0" dirty="0"/>
          </a:p>
        </p:txBody>
      </p:sp>
      <p:sp>
        <p:nvSpPr>
          <p:cNvPr id="12" name="Platshållare för bildnummer 11"/>
          <p:cNvSpPr>
            <a:spLocks noGrp="1"/>
          </p:cNvSpPr>
          <p:nvPr>
            <p:ph type="sldNum" sz="quarter" idx="16"/>
          </p:nvPr>
        </p:nvSpPr>
        <p:spPr/>
        <p:txBody>
          <a:bodyPr/>
          <a:lstStyle/>
          <a:p>
            <a:pPr>
              <a:defRPr/>
            </a:pPr>
            <a:fld id="{7F7B916A-1994-4346-AB6D-7986DC0B7EF6}" type="slidenum">
              <a:rPr lang="en-GB" noProof="0" smtClean="0"/>
              <a:pPr>
                <a:defRPr/>
              </a:pPr>
              <a:t>‹#›</a:t>
            </a:fld>
            <a:endParaRPr lang="en-GB" noProof="0" dirty="0"/>
          </a:p>
        </p:txBody>
      </p:sp>
    </p:spTree>
    <p:extLst>
      <p:ext uri="{BB962C8B-B14F-4D97-AF65-F5344CB8AC3E}">
        <p14:creationId xmlns:p14="http://schemas.microsoft.com/office/powerpoint/2010/main" val="71597085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9" name="Rubrik 8"/>
          <p:cNvSpPr>
            <a:spLocks noGrp="1"/>
          </p:cNvSpPr>
          <p:nvPr>
            <p:ph type="title" hasCustomPrompt="1"/>
          </p:nvPr>
        </p:nvSpPr>
        <p:spPr/>
        <p:txBody>
          <a:bodyPr/>
          <a:lstStyle>
            <a:lvl1pPr>
              <a:defRPr/>
            </a:lvl1pPr>
          </a:lstStyle>
          <a:p>
            <a:r>
              <a:rPr lang="en-GB" noProof="0" dirty="0" err="1" smtClean="0"/>
              <a:t>Klicka</a:t>
            </a:r>
            <a:r>
              <a:rPr lang="en-GB" noProof="0" dirty="0" smtClean="0"/>
              <a:t> </a:t>
            </a:r>
            <a:r>
              <a:rPr lang="en-GB" noProof="0" dirty="0" err="1" smtClean="0"/>
              <a:t>här</a:t>
            </a:r>
            <a:r>
              <a:rPr lang="en-GB" noProof="0" dirty="0" smtClean="0"/>
              <a:t> </a:t>
            </a:r>
            <a:r>
              <a:rPr lang="en-GB" noProof="0" dirty="0" err="1" smtClean="0"/>
              <a:t>för</a:t>
            </a:r>
            <a:r>
              <a:rPr lang="en-GB" noProof="0" dirty="0" smtClean="0"/>
              <a:t> </a:t>
            </a:r>
            <a:r>
              <a:rPr lang="en-GB" noProof="0" dirty="0" err="1" smtClean="0"/>
              <a:t>att</a:t>
            </a:r>
            <a:r>
              <a:rPr lang="en-GB" noProof="0" dirty="0" smtClean="0"/>
              <a:t> </a:t>
            </a:r>
            <a:r>
              <a:rPr lang="en-GB" noProof="0" dirty="0" err="1" smtClean="0"/>
              <a:t>lägga</a:t>
            </a:r>
            <a:r>
              <a:rPr lang="en-GB" noProof="0" dirty="0" smtClean="0"/>
              <a:t> till </a:t>
            </a:r>
            <a:r>
              <a:rPr lang="en-GB" noProof="0" dirty="0" err="1" smtClean="0"/>
              <a:t>rubrik</a:t>
            </a:r>
            <a:endParaRPr lang="en-GB" noProof="0" dirty="0"/>
          </a:p>
        </p:txBody>
      </p:sp>
      <p:sp>
        <p:nvSpPr>
          <p:cNvPr id="5" name="Platshållare för datum 4"/>
          <p:cNvSpPr>
            <a:spLocks noGrp="1"/>
          </p:cNvSpPr>
          <p:nvPr>
            <p:ph type="dt" sz="half" idx="10"/>
          </p:nvPr>
        </p:nvSpPr>
        <p:spPr/>
        <p:txBody>
          <a:bodyPr/>
          <a:lstStyle/>
          <a:p>
            <a:pPr>
              <a:defRPr/>
            </a:pPr>
            <a:fld id="{DC50A17F-179F-42E7-A433-46640B6BF512}" type="datetime1">
              <a:rPr lang="en-GB" noProof="0" smtClean="0"/>
              <a:t>16/10/2017</a:t>
            </a:fld>
            <a:endParaRPr lang="en-GB" noProof="0" dirty="0"/>
          </a:p>
        </p:txBody>
      </p:sp>
      <p:sp>
        <p:nvSpPr>
          <p:cNvPr id="11" name="Platshållare för bildnummer 10"/>
          <p:cNvSpPr>
            <a:spLocks noGrp="1"/>
          </p:cNvSpPr>
          <p:nvPr>
            <p:ph type="sldNum" sz="quarter" idx="12"/>
          </p:nvPr>
        </p:nvSpPr>
        <p:spPr/>
        <p:txBody>
          <a:bodyPr/>
          <a:lstStyle/>
          <a:p>
            <a:pPr>
              <a:defRPr/>
            </a:pPr>
            <a:fld id="{7F7B916A-1994-4346-AB6D-7986DC0B7EF6}" type="slidenum">
              <a:rPr lang="en-GB" noProof="0" smtClean="0"/>
              <a:pPr>
                <a:defRPr/>
              </a:pPr>
              <a:t>‹#›</a:t>
            </a:fld>
            <a:endParaRPr lang="en-GB" noProof="0" dirty="0"/>
          </a:p>
        </p:txBody>
      </p:sp>
    </p:spTree>
    <p:extLst>
      <p:ext uri="{BB962C8B-B14F-4D97-AF65-F5344CB8AC3E}">
        <p14:creationId xmlns:p14="http://schemas.microsoft.com/office/powerpoint/2010/main" val="293976923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54" y="462821"/>
            <a:ext cx="8229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en-GB" noProof="0" dirty="0" err="1" smtClean="0"/>
              <a:t>Klicka</a:t>
            </a:r>
            <a:r>
              <a:rPr lang="en-GB" noProof="0" dirty="0" smtClean="0"/>
              <a:t> </a:t>
            </a:r>
            <a:r>
              <a:rPr lang="en-GB" noProof="0" dirty="0" err="1" smtClean="0"/>
              <a:t>här</a:t>
            </a:r>
            <a:r>
              <a:rPr lang="en-GB" noProof="0" dirty="0" smtClean="0"/>
              <a:t> </a:t>
            </a:r>
            <a:r>
              <a:rPr lang="en-GB" noProof="0" dirty="0" err="1" smtClean="0"/>
              <a:t>för</a:t>
            </a:r>
            <a:r>
              <a:rPr lang="en-GB" noProof="0" dirty="0" smtClean="0"/>
              <a:t> </a:t>
            </a:r>
            <a:r>
              <a:rPr lang="en-GB" noProof="0" dirty="0" err="1" smtClean="0"/>
              <a:t>att</a:t>
            </a:r>
            <a:r>
              <a:rPr lang="en-GB" noProof="0" dirty="0" smtClean="0"/>
              <a:t> </a:t>
            </a:r>
            <a:r>
              <a:rPr lang="en-GB" noProof="0" dirty="0" err="1" smtClean="0"/>
              <a:t>lägga</a:t>
            </a:r>
            <a:r>
              <a:rPr lang="en-GB" noProof="0" dirty="0" smtClean="0"/>
              <a:t> till </a:t>
            </a:r>
            <a:r>
              <a:rPr lang="en-GB" noProof="0" dirty="0" err="1" smtClean="0"/>
              <a:t>rubrik</a:t>
            </a:r>
            <a:endParaRPr lang="en-GB" noProof="0" dirty="0"/>
          </a:p>
        </p:txBody>
      </p:sp>
      <p:sp>
        <p:nvSpPr>
          <p:cNvPr id="1027" name="Text Placeholder 2"/>
          <p:cNvSpPr>
            <a:spLocks noGrp="1"/>
          </p:cNvSpPr>
          <p:nvPr>
            <p:ph type="body" idx="1"/>
          </p:nvPr>
        </p:nvSpPr>
        <p:spPr bwMode="auto">
          <a:xfrm>
            <a:off x="457200" y="1343025"/>
            <a:ext cx="8229600" cy="331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en-GB" noProof="0" dirty="0" err="1" smtClean="0"/>
              <a:t>Klicka</a:t>
            </a:r>
            <a:r>
              <a:rPr lang="en-GB" noProof="0" dirty="0" smtClean="0"/>
              <a:t> </a:t>
            </a:r>
            <a:r>
              <a:rPr lang="en-GB" noProof="0" dirty="0" err="1" smtClean="0"/>
              <a:t>här</a:t>
            </a:r>
            <a:r>
              <a:rPr lang="en-GB" noProof="0" dirty="0" smtClean="0"/>
              <a:t> </a:t>
            </a:r>
            <a:r>
              <a:rPr lang="en-GB" noProof="0" dirty="0" err="1" smtClean="0"/>
              <a:t>för</a:t>
            </a:r>
            <a:r>
              <a:rPr lang="en-GB" noProof="0" dirty="0" smtClean="0"/>
              <a:t> </a:t>
            </a:r>
            <a:r>
              <a:rPr lang="en-GB" noProof="0" dirty="0" err="1" smtClean="0"/>
              <a:t>att</a:t>
            </a:r>
            <a:r>
              <a:rPr lang="en-GB" noProof="0" dirty="0" smtClean="0"/>
              <a:t> </a:t>
            </a:r>
            <a:r>
              <a:rPr lang="en-GB" noProof="0" dirty="0" err="1" smtClean="0"/>
              <a:t>lägga</a:t>
            </a:r>
            <a:r>
              <a:rPr lang="en-GB" noProof="0" dirty="0" smtClean="0"/>
              <a:t> till text</a:t>
            </a:r>
          </a:p>
          <a:p>
            <a:pPr lvl="1"/>
            <a:r>
              <a:rPr lang="en-GB" noProof="0" dirty="0" err="1" smtClean="0"/>
              <a:t>Nivå</a:t>
            </a:r>
            <a:r>
              <a:rPr lang="en-GB" noProof="0" dirty="0" smtClean="0"/>
              <a:t> </a:t>
            </a:r>
            <a:r>
              <a:rPr lang="en-GB" noProof="0" dirty="0" err="1" smtClean="0"/>
              <a:t>två</a:t>
            </a:r>
            <a:endParaRPr lang="en-GB" noProof="0" dirty="0" smtClean="0"/>
          </a:p>
          <a:p>
            <a:pPr lvl="2"/>
            <a:r>
              <a:rPr lang="en-GB" noProof="0" dirty="0" err="1" smtClean="0"/>
              <a:t>Nivå</a:t>
            </a:r>
            <a:r>
              <a:rPr lang="en-GB" noProof="0" dirty="0" smtClean="0"/>
              <a:t> </a:t>
            </a:r>
            <a:r>
              <a:rPr lang="en-GB" noProof="0" dirty="0" err="1" smtClean="0"/>
              <a:t>tre</a:t>
            </a:r>
            <a:endParaRPr lang="en-GB" noProof="0" dirty="0" smtClean="0"/>
          </a:p>
          <a:p>
            <a:pPr lvl="3"/>
            <a:r>
              <a:rPr lang="en-GB" noProof="0" dirty="0" err="1" smtClean="0"/>
              <a:t>Nivå</a:t>
            </a:r>
            <a:r>
              <a:rPr lang="en-GB" noProof="0" dirty="0" smtClean="0"/>
              <a:t> </a:t>
            </a:r>
            <a:r>
              <a:rPr lang="en-GB" noProof="0" dirty="0" err="1" smtClean="0"/>
              <a:t>fyra</a:t>
            </a:r>
            <a:endParaRPr lang="en-GB" noProof="0" dirty="0" smtClean="0"/>
          </a:p>
          <a:p>
            <a:pPr lvl="4"/>
            <a:r>
              <a:rPr lang="en-GB" noProof="0" dirty="0" err="1" smtClean="0"/>
              <a:t>Nivå</a:t>
            </a:r>
            <a:r>
              <a:rPr lang="en-GB" noProof="0" dirty="0" smtClean="0"/>
              <a:t> fem</a:t>
            </a:r>
            <a:endParaRPr lang="en-GB" noProof="0" dirty="0"/>
          </a:p>
        </p:txBody>
      </p:sp>
      <p:sp>
        <p:nvSpPr>
          <p:cNvPr id="4" name="Date Placeholder 3"/>
          <p:cNvSpPr>
            <a:spLocks noGrp="1"/>
          </p:cNvSpPr>
          <p:nvPr>
            <p:ph type="dt" sz="half" idx="2"/>
          </p:nvPr>
        </p:nvSpPr>
        <p:spPr>
          <a:xfrm>
            <a:off x="247650" y="206375"/>
            <a:ext cx="2133600" cy="180000"/>
          </a:xfrm>
          <a:prstGeom prst="rect">
            <a:avLst/>
          </a:prstGeom>
        </p:spPr>
        <p:txBody>
          <a:bodyPr vert="horz" lIns="0" tIns="0" rIns="0" bIns="0" rtlCol="0" anchor="t" anchorCtr="0"/>
          <a:lstStyle>
            <a:lvl1pPr algn="l" fontAlgn="auto">
              <a:spcBef>
                <a:spcPts val="0"/>
              </a:spcBef>
              <a:spcAft>
                <a:spcPts val="0"/>
              </a:spcAft>
              <a:defRPr sz="800">
                <a:solidFill>
                  <a:schemeClr val="tx1">
                    <a:tint val="75000"/>
                  </a:schemeClr>
                </a:solidFill>
                <a:latin typeface="Arial"/>
                <a:ea typeface="+mn-ea"/>
                <a:cs typeface="Arial"/>
              </a:defRPr>
            </a:lvl1pPr>
          </a:lstStyle>
          <a:p>
            <a:pPr>
              <a:defRPr/>
            </a:pPr>
            <a:fld id="{82E52124-DDAB-4550-AD8E-C9529E148FFA}" type="datetime1">
              <a:rPr lang="en-GB" noProof="0" smtClean="0"/>
              <a:t>16/10/2017</a:t>
            </a:fld>
            <a:endParaRPr lang="en-GB" noProof="0" dirty="0"/>
          </a:p>
        </p:txBody>
      </p:sp>
      <p:sp>
        <p:nvSpPr>
          <p:cNvPr id="5" name="Footer Placeholder 4"/>
          <p:cNvSpPr>
            <a:spLocks noGrp="1"/>
          </p:cNvSpPr>
          <p:nvPr>
            <p:ph type="ftr" sz="quarter" idx="3"/>
          </p:nvPr>
        </p:nvSpPr>
        <p:spPr>
          <a:xfrm>
            <a:off x="223838" y="4931128"/>
            <a:ext cx="2895600" cy="180000"/>
          </a:xfrm>
          <a:prstGeom prst="rect">
            <a:avLst/>
          </a:prstGeom>
        </p:spPr>
        <p:txBody>
          <a:bodyPr vert="horz" lIns="0" tIns="0" rIns="0" bIns="0" rtlCol="0" anchor="t" anchorCtr="0"/>
          <a:lstStyle>
            <a:lvl1pPr algn="l" fontAlgn="auto">
              <a:spcBef>
                <a:spcPts val="0"/>
              </a:spcBef>
              <a:spcAft>
                <a:spcPts val="0"/>
              </a:spcAft>
              <a:defRPr sz="600">
                <a:solidFill>
                  <a:schemeClr val="tx1">
                    <a:tint val="75000"/>
                  </a:schemeClr>
                </a:solidFill>
                <a:latin typeface="Arial"/>
                <a:ea typeface="+mn-ea"/>
                <a:cs typeface="Arial"/>
              </a:defRPr>
            </a:lvl1pPr>
          </a:lstStyle>
          <a:p>
            <a:pPr>
              <a:defRPr/>
            </a:pPr>
            <a:endParaRPr lang="en-GB" noProof="0" dirty="0"/>
          </a:p>
        </p:txBody>
      </p:sp>
      <p:sp>
        <p:nvSpPr>
          <p:cNvPr id="6" name="Slide Number Placeholder 5"/>
          <p:cNvSpPr>
            <a:spLocks noGrp="1"/>
          </p:cNvSpPr>
          <p:nvPr>
            <p:ph type="sldNum" sz="quarter" idx="4"/>
          </p:nvPr>
        </p:nvSpPr>
        <p:spPr>
          <a:xfrm>
            <a:off x="6804000" y="4928400"/>
            <a:ext cx="2133600" cy="180000"/>
          </a:xfrm>
          <a:prstGeom prst="rect">
            <a:avLst/>
          </a:prstGeom>
        </p:spPr>
        <p:txBody>
          <a:bodyPr vert="horz" lIns="0" tIns="0" rIns="0" bIns="0" rtlCol="0" anchor="t" anchorCtr="0"/>
          <a:lstStyle>
            <a:lvl1pPr algn="r" fontAlgn="auto">
              <a:spcBef>
                <a:spcPts val="0"/>
              </a:spcBef>
              <a:spcAft>
                <a:spcPts val="0"/>
              </a:spcAft>
              <a:defRPr sz="800">
                <a:solidFill>
                  <a:schemeClr val="tx1">
                    <a:tint val="75000"/>
                  </a:schemeClr>
                </a:solidFill>
                <a:latin typeface="Arial"/>
                <a:ea typeface="+mn-ea"/>
                <a:cs typeface="Arial"/>
              </a:defRPr>
            </a:lvl1pPr>
          </a:lstStyle>
          <a:p>
            <a:pPr>
              <a:defRPr/>
            </a:pPr>
            <a:fld id="{7F7B916A-1994-4346-AB6D-7986DC0B7EF6}" type="slidenum">
              <a:rPr lang="en-GB" noProof="0" smtClean="0"/>
              <a:pPr>
                <a:defRPr/>
              </a:pPr>
              <a:t>‹#›</a:t>
            </a:fld>
            <a:endParaRPr lang="en-GB" noProof="0" dirty="0"/>
          </a:p>
        </p:txBody>
      </p:sp>
      <p:cxnSp>
        <p:nvCxnSpPr>
          <p:cNvPr id="7" name="Rak 6"/>
          <p:cNvCxnSpPr/>
          <p:nvPr/>
        </p:nvCxnSpPr>
        <p:spPr>
          <a:xfrm>
            <a:off x="223838" y="4919663"/>
            <a:ext cx="8702675"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8" name="Rektangel 7"/>
          <p:cNvSpPr/>
          <p:nvPr/>
        </p:nvSpPr>
        <p:spPr bwMode="white">
          <a:xfrm>
            <a:off x="3619500" y="4794250"/>
            <a:ext cx="1968500" cy="34925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144000" tIns="93600" rIns="144000" bIns="93600" anchor="ctr"/>
          <a:lstStyle/>
          <a:p>
            <a:pPr algn="ctr" fontAlgn="auto">
              <a:lnSpc>
                <a:spcPct val="120000"/>
              </a:lnSpc>
              <a:spcBef>
                <a:spcPts val="0"/>
              </a:spcBef>
              <a:spcAft>
                <a:spcPts val="0"/>
              </a:spcAft>
              <a:defRPr/>
            </a:pPr>
            <a:endParaRPr lang="en-GB" sz="1200" i="1" noProof="0" dirty="0">
              <a:solidFill>
                <a:schemeClr val="bg1"/>
              </a:solidFill>
            </a:endParaRPr>
          </a:p>
        </p:txBody>
      </p:sp>
      <p:pic>
        <p:nvPicPr>
          <p:cNvPr id="9" name="Bildobjekt 8" descr="logo.eps"/>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3749675" y="4795838"/>
            <a:ext cx="1708150"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93533" r:id="rId1"/>
    <p:sldLayoutId id="2147493534" r:id="rId2"/>
    <p:sldLayoutId id="2147493535" r:id="rId3"/>
    <p:sldLayoutId id="2147493544" r:id="rId4"/>
    <p:sldLayoutId id="2147493536" r:id="rId5"/>
    <p:sldLayoutId id="2147493537" r:id="rId6"/>
    <p:sldLayoutId id="2147493539" r:id="rId7"/>
    <p:sldLayoutId id="2147493538" r:id="rId8"/>
    <p:sldLayoutId id="2147493540" r:id="rId9"/>
    <p:sldLayoutId id="2147493541" r:id="rId10"/>
    <p:sldLayoutId id="2147493542" r:id="rId11"/>
    <p:sldLayoutId id="2147493545" r:id="rId12"/>
  </p:sldLayoutIdLst>
  <p:timing>
    <p:tnLst>
      <p:par>
        <p:cTn id="1" dur="indefinite" restart="never" nodeType="tmRoot"/>
      </p:par>
    </p:tnLst>
  </p:timing>
  <p:hf hdr="0" ftr="0" dt="0"/>
  <p:txStyles>
    <p:titleStyle>
      <a:lvl1pPr algn="l" defTabSz="457200" rtl="0" eaLnBrk="1" fontAlgn="base" hangingPunct="1">
        <a:lnSpc>
          <a:spcPct val="90000"/>
        </a:lnSpc>
        <a:spcBef>
          <a:spcPct val="0"/>
        </a:spcBef>
        <a:spcAft>
          <a:spcPct val="0"/>
        </a:spcAft>
        <a:defRPr sz="2800" kern="1200" baseline="0">
          <a:solidFill>
            <a:schemeClr val="tx2"/>
          </a:solidFill>
          <a:latin typeface="+mj-lt"/>
          <a:ea typeface="Arial Unicode MS" panose="020B0604020202020204" pitchFamily="34" charset="-128"/>
          <a:cs typeface="Arial Unicode MS" panose="020B0604020202020204" pitchFamily="34" charset="-128"/>
        </a:defRPr>
      </a:lvl1pPr>
      <a:lvl2pPr algn="l" defTabSz="457200" rtl="0" eaLnBrk="1" fontAlgn="base" hangingPunct="1">
        <a:lnSpc>
          <a:spcPct val="90000"/>
        </a:lnSpc>
        <a:spcBef>
          <a:spcPct val="0"/>
        </a:spcBef>
        <a:spcAft>
          <a:spcPct val="0"/>
        </a:spcAft>
        <a:defRPr sz="2800">
          <a:solidFill>
            <a:schemeClr val="tx2"/>
          </a:solidFill>
          <a:latin typeface="Georgia" charset="0"/>
          <a:ea typeface="ＭＳ Ｐゴシック" charset="0"/>
          <a:cs typeface="ＭＳ Ｐゴシック" charset="0"/>
        </a:defRPr>
      </a:lvl2pPr>
      <a:lvl3pPr algn="l" defTabSz="457200" rtl="0" eaLnBrk="1" fontAlgn="base" hangingPunct="1">
        <a:lnSpc>
          <a:spcPct val="90000"/>
        </a:lnSpc>
        <a:spcBef>
          <a:spcPct val="0"/>
        </a:spcBef>
        <a:spcAft>
          <a:spcPct val="0"/>
        </a:spcAft>
        <a:defRPr sz="2800">
          <a:solidFill>
            <a:schemeClr val="tx2"/>
          </a:solidFill>
          <a:latin typeface="Georgia" charset="0"/>
          <a:ea typeface="ＭＳ Ｐゴシック" charset="0"/>
          <a:cs typeface="ＭＳ Ｐゴシック" charset="0"/>
        </a:defRPr>
      </a:lvl3pPr>
      <a:lvl4pPr algn="l" defTabSz="457200" rtl="0" eaLnBrk="1" fontAlgn="base" hangingPunct="1">
        <a:lnSpc>
          <a:spcPct val="90000"/>
        </a:lnSpc>
        <a:spcBef>
          <a:spcPct val="0"/>
        </a:spcBef>
        <a:spcAft>
          <a:spcPct val="0"/>
        </a:spcAft>
        <a:defRPr sz="2800">
          <a:solidFill>
            <a:schemeClr val="tx2"/>
          </a:solidFill>
          <a:latin typeface="Georgia" charset="0"/>
          <a:ea typeface="ＭＳ Ｐゴシック" charset="0"/>
          <a:cs typeface="ＭＳ Ｐゴシック" charset="0"/>
        </a:defRPr>
      </a:lvl4pPr>
      <a:lvl5pPr algn="l" defTabSz="457200" rtl="0" eaLnBrk="1" fontAlgn="base" hangingPunct="1">
        <a:lnSpc>
          <a:spcPct val="90000"/>
        </a:lnSpc>
        <a:spcBef>
          <a:spcPct val="0"/>
        </a:spcBef>
        <a:spcAft>
          <a:spcPct val="0"/>
        </a:spcAft>
        <a:defRPr sz="2800">
          <a:solidFill>
            <a:schemeClr val="tx2"/>
          </a:solidFill>
          <a:latin typeface="Georgia" charset="0"/>
          <a:ea typeface="ＭＳ Ｐゴシック" charset="0"/>
          <a:cs typeface="ＭＳ Ｐゴシック" charset="0"/>
        </a:defRPr>
      </a:lvl5pPr>
      <a:lvl6pPr marL="457200" algn="l" defTabSz="457200" rtl="0" eaLnBrk="1" fontAlgn="base" hangingPunct="1">
        <a:lnSpc>
          <a:spcPct val="90000"/>
        </a:lnSpc>
        <a:spcBef>
          <a:spcPct val="0"/>
        </a:spcBef>
        <a:spcAft>
          <a:spcPct val="0"/>
        </a:spcAft>
        <a:defRPr sz="2800">
          <a:solidFill>
            <a:schemeClr val="tx2"/>
          </a:solidFill>
          <a:latin typeface="Georgia" charset="0"/>
          <a:ea typeface="ＭＳ Ｐゴシック" charset="0"/>
          <a:cs typeface="ＭＳ Ｐゴシック" charset="0"/>
        </a:defRPr>
      </a:lvl6pPr>
      <a:lvl7pPr marL="914400" algn="l" defTabSz="457200" rtl="0" eaLnBrk="1" fontAlgn="base" hangingPunct="1">
        <a:lnSpc>
          <a:spcPct val="90000"/>
        </a:lnSpc>
        <a:spcBef>
          <a:spcPct val="0"/>
        </a:spcBef>
        <a:spcAft>
          <a:spcPct val="0"/>
        </a:spcAft>
        <a:defRPr sz="2800">
          <a:solidFill>
            <a:schemeClr val="tx2"/>
          </a:solidFill>
          <a:latin typeface="Georgia" charset="0"/>
          <a:ea typeface="ＭＳ Ｐゴシック" charset="0"/>
          <a:cs typeface="ＭＳ Ｐゴシック" charset="0"/>
        </a:defRPr>
      </a:lvl7pPr>
      <a:lvl8pPr marL="1371600" algn="l" defTabSz="457200" rtl="0" eaLnBrk="1" fontAlgn="base" hangingPunct="1">
        <a:lnSpc>
          <a:spcPct val="90000"/>
        </a:lnSpc>
        <a:spcBef>
          <a:spcPct val="0"/>
        </a:spcBef>
        <a:spcAft>
          <a:spcPct val="0"/>
        </a:spcAft>
        <a:defRPr sz="2800">
          <a:solidFill>
            <a:schemeClr val="tx2"/>
          </a:solidFill>
          <a:latin typeface="Georgia" charset="0"/>
          <a:ea typeface="ＭＳ Ｐゴシック" charset="0"/>
          <a:cs typeface="ＭＳ Ｐゴシック" charset="0"/>
        </a:defRPr>
      </a:lvl8pPr>
      <a:lvl9pPr marL="1828800" algn="l" defTabSz="457200" rtl="0" eaLnBrk="1" fontAlgn="base" hangingPunct="1">
        <a:lnSpc>
          <a:spcPct val="90000"/>
        </a:lnSpc>
        <a:spcBef>
          <a:spcPct val="0"/>
        </a:spcBef>
        <a:spcAft>
          <a:spcPct val="0"/>
        </a:spcAft>
        <a:defRPr sz="2800">
          <a:solidFill>
            <a:schemeClr val="tx2"/>
          </a:solidFill>
          <a:latin typeface="Georgia" charset="0"/>
          <a:ea typeface="ＭＳ Ｐゴシック" charset="0"/>
          <a:cs typeface="ＭＳ Ｐゴシック" charset="0"/>
        </a:defRPr>
      </a:lvl9pPr>
    </p:titleStyle>
    <p:bodyStyle>
      <a:lvl1pPr marL="177800" indent="-165100" algn="l" defTabSz="457200" rtl="0" eaLnBrk="1" fontAlgn="base" hangingPunct="1">
        <a:spcBef>
          <a:spcPts val="600"/>
        </a:spcBef>
        <a:spcAft>
          <a:spcPct val="0"/>
        </a:spcAft>
        <a:buFont typeface="Arial" charset="0"/>
        <a:buChar char="•"/>
        <a:defRPr sz="1600" kern="1200">
          <a:solidFill>
            <a:schemeClr val="tx1"/>
          </a:solidFill>
          <a:latin typeface="+mn-lt"/>
          <a:ea typeface="Arial Unicode MS" panose="020B0604020202020204" pitchFamily="34" charset="-128"/>
          <a:cs typeface="Arial"/>
        </a:defRPr>
      </a:lvl1pPr>
      <a:lvl2pPr marL="358775" indent="-165100" algn="l" defTabSz="457200" rtl="0" eaLnBrk="1" fontAlgn="base" hangingPunct="1">
        <a:spcBef>
          <a:spcPts val="300"/>
        </a:spcBef>
        <a:spcAft>
          <a:spcPct val="0"/>
        </a:spcAft>
        <a:buFont typeface="Arial" charset="0"/>
        <a:buChar char="–"/>
        <a:defRPr sz="1600" kern="1200">
          <a:solidFill>
            <a:schemeClr val="tx1"/>
          </a:solidFill>
          <a:latin typeface="+mn-lt"/>
          <a:ea typeface="Arial Unicode MS" panose="020B0604020202020204" pitchFamily="34" charset="-128"/>
          <a:cs typeface="Arial"/>
        </a:defRPr>
      </a:lvl2pPr>
      <a:lvl3pPr marL="544513" indent="-165100" algn="l" defTabSz="457200" rtl="0" eaLnBrk="1" fontAlgn="base" hangingPunct="1">
        <a:spcBef>
          <a:spcPts val="300"/>
        </a:spcBef>
        <a:spcAft>
          <a:spcPct val="0"/>
        </a:spcAft>
        <a:buFont typeface="Arial" charset="0"/>
        <a:buChar char="•"/>
        <a:defRPr sz="1400" kern="1200">
          <a:solidFill>
            <a:schemeClr val="tx1"/>
          </a:solidFill>
          <a:latin typeface="+mn-lt"/>
          <a:ea typeface="Arial Unicode MS" panose="020B0604020202020204" pitchFamily="34" charset="-128"/>
          <a:cs typeface="Arial"/>
        </a:defRPr>
      </a:lvl3pPr>
      <a:lvl4pPr marL="717550" indent="-165100" algn="l" defTabSz="457200" rtl="0" eaLnBrk="1" fontAlgn="base" hangingPunct="1">
        <a:spcBef>
          <a:spcPts val="300"/>
        </a:spcBef>
        <a:spcAft>
          <a:spcPct val="0"/>
        </a:spcAft>
        <a:buFont typeface="Arial" charset="0"/>
        <a:buChar char="–"/>
        <a:defRPr sz="1400" kern="1200">
          <a:solidFill>
            <a:schemeClr val="tx1"/>
          </a:solidFill>
          <a:latin typeface="+mn-lt"/>
          <a:ea typeface="Arial Unicode MS" panose="020B0604020202020204" pitchFamily="34" charset="-128"/>
          <a:cs typeface="Arial"/>
        </a:defRPr>
      </a:lvl4pPr>
      <a:lvl5pPr marL="893763" indent="-165100" algn="l" defTabSz="457200" rtl="0" eaLnBrk="1" fontAlgn="base" hangingPunct="1">
        <a:spcBef>
          <a:spcPts val="24"/>
        </a:spcBef>
        <a:spcAft>
          <a:spcPct val="0"/>
        </a:spcAft>
        <a:buFont typeface="Arial" charset="0"/>
        <a:buChar char="»"/>
        <a:defRPr sz="1200" kern="1200">
          <a:solidFill>
            <a:schemeClr val="tx1"/>
          </a:solidFill>
          <a:latin typeface="+mn-lt"/>
          <a:ea typeface="Arial Unicode MS" panose="020B0604020202020204"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finanstilsynet.no/"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tags" Target="../tags/tag4.xml"/><Relationship Id="rId7" Type="http://schemas.openxmlformats.org/officeDocument/2006/relationships/image" Target="../media/image4.PN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slideLayout" Target="../slideLayouts/slideLayout12.xml"/><Relationship Id="rId5" Type="http://schemas.openxmlformats.org/officeDocument/2006/relationships/tags" Target="../tags/tag6.xml"/><Relationship Id="rId4" Type="http://schemas.openxmlformats.org/officeDocument/2006/relationships/tags" Target="../tags/tag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17 October 2017, Hong Kong</a:t>
            </a:r>
            <a:endParaRPr lang="en-GB" dirty="0"/>
          </a:p>
        </p:txBody>
      </p:sp>
      <p:sp>
        <p:nvSpPr>
          <p:cNvPr id="2" name="Platshållare för sidfot 1"/>
          <p:cNvSpPr>
            <a:spLocks noGrp="1"/>
          </p:cNvSpPr>
          <p:nvPr>
            <p:ph type="ftr" sz="quarter" idx="11"/>
          </p:nvPr>
        </p:nvSpPr>
        <p:spPr/>
        <p:txBody>
          <a:bodyPr/>
          <a:lstStyle/>
          <a:p>
            <a:pPr>
              <a:defRPr/>
            </a:pPr>
            <a:r>
              <a:rPr lang="en-GB" smtClean="0"/>
              <a:t>D-2642374-v2</a:t>
            </a:r>
            <a:endParaRPr lang="en-GB" dirty="0"/>
          </a:p>
        </p:txBody>
      </p:sp>
    </p:spTree>
    <p:extLst>
      <p:ext uri="{BB962C8B-B14F-4D97-AF65-F5344CB8AC3E}">
        <p14:creationId xmlns:p14="http://schemas.microsoft.com/office/powerpoint/2010/main" val="18093623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t>Requirement for marketing license of non-EEA AIFMs</a:t>
            </a:r>
            <a:endParaRPr lang="sv-SE" dirty="0"/>
          </a:p>
        </p:txBody>
      </p:sp>
      <p:sp>
        <p:nvSpPr>
          <p:cNvPr id="3" name="Platshållare för innehåll 2"/>
          <p:cNvSpPr>
            <a:spLocks noGrp="1"/>
          </p:cNvSpPr>
          <p:nvPr>
            <p:ph idx="1"/>
          </p:nvPr>
        </p:nvSpPr>
        <p:spPr>
          <a:xfrm>
            <a:off x="457200" y="1343025"/>
            <a:ext cx="8229600" cy="3311525"/>
          </a:xfrm>
        </p:spPr>
        <p:txBody>
          <a:bodyPr/>
          <a:lstStyle/>
          <a:p>
            <a:pPr marL="72000" indent="0">
              <a:buNone/>
            </a:pPr>
            <a:r>
              <a:rPr lang="en-US" i="1" dirty="0">
                <a:solidFill>
                  <a:srgbClr val="666666"/>
                </a:solidFill>
              </a:rPr>
              <a:t>Sweden</a:t>
            </a:r>
          </a:p>
          <a:p>
            <a:r>
              <a:rPr lang="en-US" dirty="0">
                <a:solidFill>
                  <a:srgbClr val="666666"/>
                </a:solidFill>
              </a:rPr>
              <a:t>Sweden has implemented article 42 of the AIFMD </a:t>
            </a:r>
          </a:p>
          <a:p>
            <a:r>
              <a:rPr lang="en-US" dirty="0">
                <a:solidFill>
                  <a:srgbClr val="666666"/>
                </a:solidFill>
              </a:rPr>
              <a:t>In Sweden a marketing license is required for a non-EEA AIFM which seeks to market units or shares in a fund to professional investors in Sweden</a:t>
            </a:r>
          </a:p>
          <a:p>
            <a:pPr marL="72000" indent="0">
              <a:buNone/>
            </a:pPr>
            <a:endParaRPr lang="en-US" i="1" dirty="0" smtClean="0">
              <a:solidFill>
                <a:srgbClr val="666666"/>
              </a:solidFill>
            </a:endParaRPr>
          </a:p>
          <a:p>
            <a:pPr marL="72000" indent="0">
              <a:buNone/>
            </a:pPr>
            <a:r>
              <a:rPr lang="en-US" i="1" dirty="0" smtClean="0">
                <a:solidFill>
                  <a:srgbClr val="666666"/>
                </a:solidFill>
              </a:rPr>
              <a:t>Finland</a:t>
            </a:r>
            <a:endParaRPr lang="en-US" i="1" dirty="0">
              <a:solidFill>
                <a:srgbClr val="666666"/>
              </a:solidFill>
            </a:endParaRPr>
          </a:p>
          <a:p>
            <a:r>
              <a:rPr lang="en-US" dirty="0">
                <a:solidFill>
                  <a:srgbClr val="666666"/>
                </a:solidFill>
              </a:rPr>
              <a:t>Finland has implemented article 42 of the AIFMD </a:t>
            </a:r>
          </a:p>
          <a:p>
            <a:r>
              <a:rPr lang="en-US" dirty="0">
                <a:solidFill>
                  <a:srgbClr val="666666"/>
                </a:solidFill>
              </a:rPr>
              <a:t>In Finland a marketing license is required for a non-EEA AIFM which seeks to market units in a fund to professional investors in Finland </a:t>
            </a:r>
            <a:endParaRPr lang="en-GB" dirty="0"/>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r>
              <a:rPr lang="en-GB" noProof="0" dirty="0" smtClean="0"/>
              <a:t/>
            </a:r>
            <a:br>
              <a:rPr lang="en-GB" noProof="0" dirty="0" smtClean="0"/>
            </a:br>
            <a:endParaRPr lang="en-GB" noProof="0" dirty="0"/>
          </a:p>
        </p:txBody>
      </p:sp>
    </p:spTree>
    <p:extLst>
      <p:ext uri="{BB962C8B-B14F-4D97-AF65-F5344CB8AC3E}">
        <p14:creationId xmlns:p14="http://schemas.microsoft.com/office/powerpoint/2010/main" val="5209212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t>Requirement for marketing license of non-EEA AIFMs</a:t>
            </a:r>
            <a:endParaRPr lang="sv-SE" dirty="0"/>
          </a:p>
        </p:txBody>
      </p:sp>
      <p:sp>
        <p:nvSpPr>
          <p:cNvPr id="3" name="Platshållare för innehåll 2"/>
          <p:cNvSpPr>
            <a:spLocks noGrp="1"/>
          </p:cNvSpPr>
          <p:nvPr>
            <p:ph idx="1"/>
          </p:nvPr>
        </p:nvSpPr>
        <p:spPr>
          <a:xfrm>
            <a:off x="457200" y="1343025"/>
            <a:ext cx="8229600" cy="3311525"/>
          </a:xfrm>
        </p:spPr>
        <p:txBody>
          <a:bodyPr/>
          <a:lstStyle/>
          <a:p>
            <a:pPr marL="72000" indent="0">
              <a:buNone/>
            </a:pPr>
            <a:r>
              <a:rPr lang="en-US" i="1" dirty="0">
                <a:solidFill>
                  <a:srgbClr val="666666"/>
                </a:solidFill>
              </a:rPr>
              <a:t>Norway</a:t>
            </a:r>
          </a:p>
          <a:p>
            <a:r>
              <a:rPr lang="en-US" dirty="0">
                <a:solidFill>
                  <a:srgbClr val="666666"/>
                </a:solidFill>
              </a:rPr>
              <a:t>Norway has implemented article 42 of the AIFMD </a:t>
            </a:r>
          </a:p>
          <a:p>
            <a:r>
              <a:rPr lang="en-US" dirty="0">
                <a:solidFill>
                  <a:srgbClr val="666666"/>
                </a:solidFill>
              </a:rPr>
              <a:t>In Norway a marketing license is required for a non-EEA AIFM which seeks to market units or shares in a fund to professional investors in </a:t>
            </a:r>
            <a:r>
              <a:rPr lang="en-US" dirty="0" smtClean="0">
                <a:solidFill>
                  <a:srgbClr val="666666"/>
                </a:solidFill>
              </a:rPr>
              <a:t>Norway</a:t>
            </a:r>
          </a:p>
          <a:p>
            <a:r>
              <a:rPr lang="en-US" dirty="0" smtClean="0">
                <a:solidFill>
                  <a:srgbClr val="666666"/>
                </a:solidFill>
              </a:rPr>
              <a:t>Marketing to non-professional investors is prohibited</a:t>
            </a:r>
            <a:endParaRPr lang="en-US" dirty="0">
              <a:solidFill>
                <a:srgbClr val="666666"/>
              </a:solidFill>
            </a:endParaRPr>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r>
              <a:rPr lang="en-GB" noProof="0" dirty="0" smtClean="0"/>
              <a:t/>
            </a:r>
            <a:br>
              <a:rPr lang="en-GB" noProof="0" dirty="0" smtClean="0"/>
            </a:br>
            <a:endParaRPr lang="en-GB" noProof="0" dirty="0"/>
          </a:p>
        </p:txBody>
      </p:sp>
    </p:spTree>
    <p:extLst>
      <p:ext uri="{BB962C8B-B14F-4D97-AF65-F5344CB8AC3E}">
        <p14:creationId xmlns:p14="http://schemas.microsoft.com/office/powerpoint/2010/main" val="4159748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t>Activities deemed as marketing</a:t>
            </a:r>
            <a:endParaRPr lang="sv-SE" dirty="0"/>
          </a:p>
        </p:txBody>
      </p:sp>
      <p:sp>
        <p:nvSpPr>
          <p:cNvPr id="3" name="Platshållare för innehåll 2"/>
          <p:cNvSpPr>
            <a:spLocks noGrp="1"/>
          </p:cNvSpPr>
          <p:nvPr>
            <p:ph idx="1"/>
          </p:nvPr>
        </p:nvSpPr>
        <p:spPr>
          <a:xfrm>
            <a:off x="457200" y="904615"/>
            <a:ext cx="8229600" cy="3311525"/>
          </a:xfrm>
        </p:spPr>
        <p:txBody>
          <a:bodyPr/>
          <a:lstStyle/>
          <a:p>
            <a:pPr marL="72000" indent="0">
              <a:buNone/>
            </a:pPr>
            <a:r>
              <a:rPr lang="en-US" i="1" dirty="0" smtClean="0">
                <a:solidFill>
                  <a:srgbClr val="666666"/>
                </a:solidFill>
              </a:rPr>
              <a:t>Sweden, Finland </a:t>
            </a:r>
            <a:r>
              <a:rPr lang="en-US" i="1" dirty="0">
                <a:solidFill>
                  <a:srgbClr val="666666"/>
                </a:solidFill>
              </a:rPr>
              <a:t>and Norway</a:t>
            </a:r>
          </a:p>
          <a:p>
            <a:r>
              <a:rPr lang="en-US" sz="1400" dirty="0">
                <a:solidFill>
                  <a:srgbClr val="666666"/>
                </a:solidFill>
              </a:rPr>
              <a:t>Examples of activities that are likely to be deemed as falling under the term “marketing” are</a:t>
            </a:r>
          </a:p>
          <a:p>
            <a:pPr marL="300600" indent="-228600">
              <a:buFont typeface="+mj-lt"/>
              <a:buAutoNum type="alphaLcParenR"/>
            </a:pPr>
            <a:r>
              <a:rPr lang="en-US" sz="1400" dirty="0">
                <a:solidFill>
                  <a:srgbClr val="666666"/>
                </a:solidFill>
              </a:rPr>
              <a:t>cold calls (including calls, emails, faxes, etc.) to prospective investors, </a:t>
            </a:r>
          </a:p>
          <a:p>
            <a:pPr marL="300600" indent="-228600">
              <a:buFont typeface="+mj-lt"/>
              <a:buAutoNum type="alphaLcParenR"/>
            </a:pPr>
            <a:r>
              <a:rPr lang="en-US" sz="1400" dirty="0">
                <a:solidFill>
                  <a:srgbClr val="666666"/>
                </a:solidFill>
              </a:rPr>
              <a:t>arranging meetings from outside your jurisdiction with prospective investors via phone, email, etc.,</a:t>
            </a:r>
          </a:p>
          <a:p>
            <a:pPr marL="300600" indent="-228600">
              <a:buFont typeface="+mj-lt"/>
              <a:buAutoNum type="alphaLcParenR"/>
            </a:pPr>
            <a:r>
              <a:rPr lang="en-US" sz="1400" dirty="0">
                <a:solidFill>
                  <a:srgbClr val="666666"/>
                </a:solidFill>
              </a:rPr>
              <a:t>one on one visits with prospective investors held inside your country,</a:t>
            </a:r>
          </a:p>
          <a:p>
            <a:pPr marL="300600" indent="-228600">
              <a:buFont typeface="+mj-lt"/>
              <a:buAutoNum type="alphaLcParenR"/>
            </a:pPr>
            <a:r>
              <a:rPr lang="en-US" sz="1400" dirty="0">
                <a:solidFill>
                  <a:srgbClr val="666666"/>
                </a:solidFill>
              </a:rPr>
              <a:t>having a website that discloses fund information in the local language, </a:t>
            </a:r>
            <a:endParaRPr lang="en-US" sz="1400" dirty="0" smtClean="0">
              <a:solidFill>
                <a:srgbClr val="666666"/>
              </a:solidFill>
            </a:endParaRPr>
          </a:p>
          <a:p>
            <a:pPr marL="300600" indent="-228600">
              <a:buFont typeface="+mj-lt"/>
              <a:buAutoNum type="alphaLcParenR"/>
            </a:pPr>
            <a:r>
              <a:rPr lang="en-US" sz="1400" dirty="0" smtClean="0">
                <a:solidFill>
                  <a:srgbClr val="666666"/>
                </a:solidFill>
              </a:rPr>
              <a:t>Information on purchase or subscription opportunities to “closed networks” such as social networks, close associates or existing investors, and</a:t>
            </a:r>
            <a:endParaRPr lang="en-US" sz="1400" dirty="0">
              <a:solidFill>
                <a:srgbClr val="666666"/>
              </a:solidFill>
            </a:endParaRPr>
          </a:p>
          <a:p>
            <a:pPr marL="300600" indent="-228600">
              <a:buFont typeface="+mj-lt"/>
              <a:buAutoNum type="alphaLcParenR"/>
            </a:pPr>
            <a:r>
              <a:rPr lang="en-US" sz="1400" dirty="0">
                <a:solidFill>
                  <a:srgbClr val="666666"/>
                </a:solidFill>
              </a:rPr>
              <a:t>distributing the manager’s monthly newsletter or other materials cross border from outside your jurisdiction or from within your jurisdiction.</a:t>
            </a:r>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12</a:t>
            </a:fld>
            <a:endParaRPr lang="en-GB" noProof="0" dirty="0"/>
          </a:p>
        </p:txBody>
      </p:sp>
    </p:spTree>
    <p:extLst>
      <p:ext uri="{BB962C8B-B14F-4D97-AF65-F5344CB8AC3E}">
        <p14:creationId xmlns:p14="http://schemas.microsoft.com/office/powerpoint/2010/main" val="4288656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t>Activities deemed as marketing</a:t>
            </a:r>
            <a:endParaRPr lang="sv-SE" dirty="0"/>
          </a:p>
        </p:txBody>
      </p:sp>
      <p:sp>
        <p:nvSpPr>
          <p:cNvPr id="3" name="Platshållare för innehåll 2"/>
          <p:cNvSpPr>
            <a:spLocks noGrp="1"/>
          </p:cNvSpPr>
          <p:nvPr>
            <p:ph idx="1"/>
          </p:nvPr>
        </p:nvSpPr>
        <p:spPr/>
        <p:txBody>
          <a:bodyPr/>
          <a:lstStyle/>
          <a:p>
            <a:pPr marL="72000" indent="0">
              <a:buNone/>
            </a:pPr>
            <a:r>
              <a:rPr lang="en-US" i="1" dirty="0" smtClean="0">
                <a:solidFill>
                  <a:srgbClr val="666666"/>
                </a:solidFill>
              </a:rPr>
              <a:t>Sweden, Finland </a:t>
            </a:r>
            <a:r>
              <a:rPr lang="en-US" i="1" dirty="0">
                <a:solidFill>
                  <a:srgbClr val="666666"/>
                </a:solidFill>
              </a:rPr>
              <a:t>and Norway</a:t>
            </a:r>
          </a:p>
          <a:p>
            <a:pPr marL="72000" indent="0">
              <a:buNone/>
            </a:pPr>
            <a:endParaRPr lang="en-US" i="1" dirty="0">
              <a:solidFill>
                <a:srgbClr val="666666"/>
              </a:solidFill>
            </a:endParaRPr>
          </a:p>
          <a:p>
            <a:r>
              <a:rPr lang="en-US" dirty="0">
                <a:solidFill>
                  <a:srgbClr val="666666"/>
                </a:solidFill>
              </a:rPr>
              <a:t>Examples of activities that are likely </a:t>
            </a:r>
            <a:r>
              <a:rPr lang="en-US" i="1" dirty="0">
                <a:solidFill>
                  <a:srgbClr val="666666"/>
                </a:solidFill>
              </a:rPr>
              <a:t>not</a:t>
            </a:r>
            <a:r>
              <a:rPr lang="en-US" dirty="0">
                <a:solidFill>
                  <a:srgbClr val="666666"/>
                </a:solidFill>
              </a:rPr>
              <a:t> to be deemed as falling under the term “marketing” are</a:t>
            </a:r>
          </a:p>
          <a:p>
            <a:pPr marL="300600" indent="-228600">
              <a:buFont typeface="+mj-lt"/>
              <a:buAutoNum type="alphaLcParenR"/>
            </a:pPr>
            <a:r>
              <a:rPr lang="en-US" sz="1400" dirty="0">
                <a:solidFill>
                  <a:srgbClr val="666666"/>
                </a:solidFill>
              </a:rPr>
              <a:t>providing draft offering documents of a fund yet to be established, and</a:t>
            </a:r>
          </a:p>
          <a:p>
            <a:pPr marL="300600" indent="-228600">
              <a:buFont typeface="+mj-lt"/>
              <a:buAutoNum type="alphaLcParenR"/>
            </a:pPr>
            <a:r>
              <a:rPr lang="en-US" sz="1400" dirty="0">
                <a:solidFill>
                  <a:srgbClr val="666666"/>
                </a:solidFill>
              </a:rPr>
              <a:t>marketing of a strategy/idea of a fund yet to be established</a:t>
            </a:r>
            <a:r>
              <a:rPr lang="en-US" dirty="0">
                <a:solidFill>
                  <a:srgbClr val="666666"/>
                </a:solidFill>
              </a:rPr>
              <a:t>.</a:t>
            </a:r>
          </a:p>
          <a:p>
            <a:pPr marL="72000" indent="0">
              <a:buNone/>
            </a:pPr>
            <a:r>
              <a:rPr lang="en-US" dirty="0">
                <a:solidFill>
                  <a:srgbClr val="666666"/>
                </a:solidFill>
              </a:rPr>
              <a:t>However, prior to any investment the AIFM must </a:t>
            </a:r>
            <a:r>
              <a:rPr lang="en-US" dirty="0" smtClean="0">
                <a:solidFill>
                  <a:srgbClr val="666666"/>
                </a:solidFill>
              </a:rPr>
              <a:t>obtain a marketing license in Sweden, Finland </a:t>
            </a:r>
            <a:r>
              <a:rPr lang="en-US" dirty="0">
                <a:solidFill>
                  <a:srgbClr val="666666"/>
                </a:solidFill>
              </a:rPr>
              <a:t>or Norway as </a:t>
            </a:r>
            <a:r>
              <a:rPr lang="en-US" dirty="0" smtClean="0">
                <a:solidFill>
                  <a:srgbClr val="666666"/>
                </a:solidFill>
              </a:rPr>
              <a:t>relevant.</a:t>
            </a: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13</a:t>
            </a:fld>
            <a:endParaRPr lang="en-GB" noProof="0" dirty="0"/>
          </a:p>
        </p:txBody>
      </p:sp>
    </p:spTree>
    <p:extLst>
      <p:ext uri="{BB962C8B-B14F-4D97-AF65-F5344CB8AC3E}">
        <p14:creationId xmlns:p14="http://schemas.microsoft.com/office/powerpoint/2010/main" val="35976388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t>Territorial scope of the requirements</a:t>
            </a:r>
            <a:endParaRPr lang="sv-SE" dirty="0"/>
          </a:p>
        </p:txBody>
      </p:sp>
      <p:sp>
        <p:nvSpPr>
          <p:cNvPr id="3" name="Platshållare för innehåll 2"/>
          <p:cNvSpPr>
            <a:spLocks noGrp="1"/>
          </p:cNvSpPr>
          <p:nvPr>
            <p:ph idx="1"/>
          </p:nvPr>
        </p:nvSpPr>
        <p:spPr>
          <a:xfrm>
            <a:off x="457200" y="1242817"/>
            <a:ext cx="8229600" cy="3311525"/>
          </a:xfrm>
        </p:spPr>
        <p:txBody>
          <a:bodyPr/>
          <a:lstStyle/>
          <a:p>
            <a:pPr marL="72000" indent="0">
              <a:buNone/>
            </a:pPr>
            <a:r>
              <a:rPr lang="en-US" i="1" dirty="0" smtClean="0">
                <a:solidFill>
                  <a:srgbClr val="666666"/>
                </a:solidFill>
              </a:rPr>
              <a:t>Sweden</a:t>
            </a:r>
            <a:endParaRPr lang="en-US" i="1" dirty="0">
              <a:solidFill>
                <a:srgbClr val="666666"/>
              </a:solidFill>
            </a:endParaRPr>
          </a:p>
          <a:p>
            <a:r>
              <a:rPr lang="en-US" dirty="0">
                <a:solidFill>
                  <a:srgbClr val="666666"/>
                </a:solidFill>
              </a:rPr>
              <a:t>Marketing in Sweden or marketing directed towards investors having residence in Sweden is likely deemed as marketing requiring a marketing license</a:t>
            </a:r>
          </a:p>
          <a:p>
            <a:endParaRPr lang="en-US" dirty="0">
              <a:solidFill>
                <a:srgbClr val="666666"/>
              </a:solidFill>
            </a:endParaRPr>
          </a:p>
          <a:p>
            <a:pPr marL="72000" indent="0">
              <a:buNone/>
            </a:pPr>
            <a:r>
              <a:rPr lang="en-US" i="1" dirty="0" smtClean="0">
                <a:solidFill>
                  <a:srgbClr val="666666"/>
                </a:solidFill>
              </a:rPr>
              <a:t>Finland</a:t>
            </a:r>
            <a:endParaRPr lang="en-US" i="1" dirty="0">
              <a:solidFill>
                <a:srgbClr val="666666"/>
              </a:solidFill>
            </a:endParaRPr>
          </a:p>
          <a:p>
            <a:r>
              <a:rPr lang="en-US" dirty="0">
                <a:solidFill>
                  <a:srgbClr val="666666"/>
                </a:solidFill>
              </a:rPr>
              <a:t>Marketing in Finland or marketing directed towards investors having residence in Finland is likely deemed as marketing requiring a marketing license </a:t>
            </a:r>
            <a:endParaRPr lang="en-GB" dirty="0"/>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14</a:t>
            </a:fld>
            <a:endParaRPr lang="en-GB" noProof="0" dirty="0"/>
          </a:p>
        </p:txBody>
      </p:sp>
    </p:spTree>
    <p:extLst>
      <p:ext uri="{BB962C8B-B14F-4D97-AF65-F5344CB8AC3E}">
        <p14:creationId xmlns:p14="http://schemas.microsoft.com/office/powerpoint/2010/main" val="27475343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t>Territorial scope of the requirements</a:t>
            </a:r>
            <a:endParaRPr lang="sv-SE" dirty="0"/>
          </a:p>
        </p:txBody>
      </p:sp>
      <p:sp>
        <p:nvSpPr>
          <p:cNvPr id="3" name="Platshållare för innehåll 2"/>
          <p:cNvSpPr>
            <a:spLocks noGrp="1"/>
          </p:cNvSpPr>
          <p:nvPr>
            <p:ph idx="1"/>
          </p:nvPr>
        </p:nvSpPr>
        <p:spPr>
          <a:xfrm>
            <a:off x="457200" y="1242817"/>
            <a:ext cx="8229600" cy="3311525"/>
          </a:xfrm>
        </p:spPr>
        <p:txBody>
          <a:bodyPr/>
          <a:lstStyle/>
          <a:p>
            <a:pPr marL="72000" indent="0">
              <a:buNone/>
            </a:pPr>
            <a:r>
              <a:rPr lang="en-US" i="1" dirty="0">
                <a:solidFill>
                  <a:srgbClr val="666666"/>
                </a:solidFill>
              </a:rPr>
              <a:t>Norway</a:t>
            </a:r>
          </a:p>
          <a:p>
            <a:r>
              <a:rPr lang="en-US" dirty="0">
                <a:solidFill>
                  <a:srgbClr val="666666"/>
                </a:solidFill>
              </a:rPr>
              <a:t>Marketing in Norway or marketing directed towards investors having residence in Norway is likely deemed as marketing requiring a marketing license</a:t>
            </a:r>
          </a:p>
          <a:p>
            <a:endParaRPr lang="en-US" dirty="0">
              <a:solidFill>
                <a:srgbClr val="666666"/>
              </a:solidFill>
            </a:endParaRPr>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15</a:t>
            </a:fld>
            <a:endParaRPr lang="en-GB" noProof="0" dirty="0"/>
          </a:p>
        </p:txBody>
      </p:sp>
    </p:spTree>
    <p:extLst>
      <p:ext uri="{BB962C8B-B14F-4D97-AF65-F5344CB8AC3E}">
        <p14:creationId xmlns:p14="http://schemas.microsoft.com/office/powerpoint/2010/main" val="8592249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t>Reverse enquiries</a:t>
            </a:r>
            <a:endParaRPr lang="sv-SE" dirty="0"/>
          </a:p>
        </p:txBody>
      </p:sp>
      <p:sp>
        <p:nvSpPr>
          <p:cNvPr id="3" name="Platshållare för innehåll 2"/>
          <p:cNvSpPr>
            <a:spLocks noGrp="1"/>
          </p:cNvSpPr>
          <p:nvPr>
            <p:ph idx="1"/>
          </p:nvPr>
        </p:nvSpPr>
        <p:spPr/>
        <p:txBody>
          <a:bodyPr/>
          <a:lstStyle/>
          <a:p>
            <a:pPr marL="72000" indent="0">
              <a:buNone/>
            </a:pPr>
            <a:r>
              <a:rPr lang="en-US" i="1" dirty="0">
                <a:solidFill>
                  <a:srgbClr val="666666"/>
                </a:solidFill>
              </a:rPr>
              <a:t>Sweden</a:t>
            </a:r>
          </a:p>
          <a:p>
            <a:r>
              <a:rPr lang="en-US" dirty="0" smtClean="0">
                <a:solidFill>
                  <a:srgbClr val="666666"/>
                </a:solidFill>
              </a:rPr>
              <a:t>Reverse </a:t>
            </a:r>
            <a:r>
              <a:rPr lang="en-US" dirty="0">
                <a:solidFill>
                  <a:srgbClr val="666666"/>
                </a:solidFill>
              </a:rPr>
              <a:t>enquiries are </a:t>
            </a:r>
            <a:r>
              <a:rPr lang="en-US" dirty="0" err="1">
                <a:solidFill>
                  <a:srgbClr val="666666"/>
                </a:solidFill>
              </a:rPr>
              <a:t>recognised</a:t>
            </a:r>
            <a:r>
              <a:rPr lang="en-US" dirty="0">
                <a:solidFill>
                  <a:srgbClr val="666666"/>
                </a:solidFill>
              </a:rPr>
              <a:t> in Sweden</a:t>
            </a:r>
          </a:p>
          <a:p>
            <a:r>
              <a:rPr lang="en-US" dirty="0">
                <a:solidFill>
                  <a:srgbClr val="666666"/>
                </a:solidFill>
              </a:rPr>
              <a:t>There is no definition set out in the law, but from the preparatory works it follows that it is not considered “marketing” if the investor on his own initiative contacts the AIFM</a:t>
            </a:r>
          </a:p>
          <a:p>
            <a:r>
              <a:rPr lang="en-US" dirty="0">
                <a:solidFill>
                  <a:srgbClr val="666666"/>
                </a:solidFill>
              </a:rPr>
              <a:t>Very limited guidance is provided in the preparatory works</a:t>
            </a:r>
          </a:p>
          <a:p>
            <a:pPr marL="72000" indent="0">
              <a:buNone/>
            </a:pPr>
            <a:r>
              <a:rPr lang="en-US" i="1" dirty="0">
                <a:solidFill>
                  <a:srgbClr val="666666"/>
                </a:solidFill>
              </a:rPr>
              <a:t>Finland</a:t>
            </a:r>
          </a:p>
          <a:p>
            <a:r>
              <a:rPr lang="en-US" dirty="0">
                <a:solidFill>
                  <a:srgbClr val="666666"/>
                </a:solidFill>
              </a:rPr>
              <a:t>Reverse enquiries are </a:t>
            </a:r>
            <a:r>
              <a:rPr lang="en-US" dirty="0" err="1">
                <a:solidFill>
                  <a:srgbClr val="666666"/>
                </a:solidFill>
              </a:rPr>
              <a:t>recognised</a:t>
            </a:r>
            <a:r>
              <a:rPr lang="en-US" dirty="0">
                <a:solidFill>
                  <a:srgbClr val="666666"/>
                </a:solidFill>
              </a:rPr>
              <a:t> in Finland</a:t>
            </a:r>
          </a:p>
          <a:p>
            <a:r>
              <a:rPr lang="en-US" dirty="0">
                <a:solidFill>
                  <a:srgbClr val="666666"/>
                </a:solidFill>
              </a:rPr>
              <a:t>There is no legal definition, but from the preparatory works it follows that it is not considered “marketing” if the "investor on his own initiative contacts the AIFM“</a:t>
            </a: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16</a:t>
            </a:fld>
            <a:endParaRPr lang="en-GB" noProof="0" dirty="0"/>
          </a:p>
        </p:txBody>
      </p:sp>
    </p:spTree>
    <p:extLst>
      <p:ext uri="{BB962C8B-B14F-4D97-AF65-F5344CB8AC3E}">
        <p14:creationId xmlns:p14="http://schemas.microsoft.com/office/powerpoint/2010/main" val="28325603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t>Reverse enquiries</a:t>
            </a:r>
            <a:endParaRPr lang="sv-SE" dirty="0"/>
          </a:p>
        </p:txBody>
      </p:sp>
      <p:sp>
        <p:nvSpPr>
          <p:cNvPr id="3" name="Platshållare för innehåll 2"/>
          <p:cNvSpPr>
            <a:spLocks noGrp="1"/>
          </p:cNvSpPr>
          <p:nvPr>
            <p:ph idx="1"/>
          </p:nvPr>
        </p:nvSpPr>
        <p:spPr/>
        <p:txBody>
          <a:bodyPr/>
          <a:lstStyle/>
          <a:p>
            <a:pPr marL="72000" indent="0">
              <a:buNone/>
            </a:pPr>
            <a:r>
              <a:rPr lang="en-US" i="1" dirty="0">
                <a:solidFill>
                  <a:srgbClr val="666666"/>
                </a:solidFill>
              </a:rPr>
              <a:t>Norway</a:t>
            </a:r>
          </a:p>
          <a:p>
            <a:r>
              <a:rPr lang="en-US" dirty="0">
                <a:solidFill>
                  <a:srgbClr val="666666"/>
                </a:solidFill>
              </a:rPr>
              <a:t>Reverse enquiries are </a:t>
            </a:r>
            <a:r>
              <a:rPr lang="en-US" dirty="0" err="1">
                <a:solidFill>
                  <a:srgbClr val="666666"/>
                </a:solidFill>
              </a:rPr>
              <a:t>recognised</a:t>
            </a:r>
            <a:r>
              <a:rPr lang="en-US" dirty="0">
                <a:solidFill>
                  <a:srgbClr val="666666"/>
                </a:solidFill>
              </a:rPr>
              <a:t> in Norway</a:t>
            </a:r>
          </a:p>
          <a:p>
            <a:r>
              <a:rPr lang="en-US" dirty="0">
                <a:solidFill>
                  <a:srgbClr val="666666"/>
                </a:solidFill>
              </a:rPr>
              <a:t>There is no definition set out in the law, but from the preparatory works it follows that it is not considered “marketing” if the investor on his own initiative contacts the AIFM</a:t>
            </a:r>
          </a:p>
          <a:p>
            <a:r>
              <a:rPr lang="en-US" dirty="0">
                <a:solidFill>
                  <a:srgbClr val="666666"/>
                </a:solidFill>
              </a:rPr>
              <a:t>Very limited guidance is provided in the preparatory works</a:t>
            </a:r>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17</a:t>
            </a:fld>
            <a:endParaRPr lang="en-GB" noProof="0" dirty="0"/>
          </a:p>
        </p:txBody>
      </p:sp>
    </p:spTree>
    <p:extLst>
      <p:ext uri="{BB962C8B-B14F-4D97-AF65-F5344CB8AC3E}">
        <p14:creationId xmlns:p14="http://schemas.microsoft.com/office/powerpoint/2010/main" val="10034901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t>Requirements for a marketing license</a:t>
            </a:r>
            <a:endParaRPr lang="sv-SE" dirty="0"/>
          </a:p>
        </p:txBody>
      </p:sp>
      <p:sp>
        <p:nvSpPr>
          <p:cNvPr id="3" name="Platshållare för innehåll 2"/>
          <p:cNvSpPr>
            <a:spLocks noGrp="1"/>
          </p:cNvSpPr>
          <p:nvPr>
            <p:ph idx="1"/>
          </p:nvPr>
        </p:nvSpPr>
        <p:spPr>
          <a:xfrm>
            <a:off x="457200" y="1130083"/>
            <a:ext cx="8229600" cy="3311525"/>
          </a:xfrm>
        </p:spPr>
        <p:txBody>
          <a:bodyPr/>
          <a:lstStyle/>
          <a:p>
            <a:pPr marL="72000" indent="0">
              <a:buNone/>
            </a:pPr>
            <a:r>
              <a:rPr lang="en-US" i="1" dirty="0">
                <a:solidFill>
                  <a:srgbClr val="666666"/>
                </a:solidFill>
              </a:rPr>
              <a:t>Sweden</a:t>
            </a:r>
          </a:p>
          <a:p>
            <a:r>
              <a:rPr lang="en-US" dirty="0">
                <a:solidFill>
                  <a:srgbClr val="666666"/>
                </a:solidFill>
              </a:rPr>
              <a:t>Application for an article 42 marketing license must contain, </a:t>
            </a:r>
            <a:r>
              <a:rPr lang="en-US" i="1" dirty="0">
                <a:solidFill>
                  <a:srgbClr val="666666"/>
                </a:solidFill>
              </a:rPr>
              <a:t>inter alia</a:t>
            </a:r>
            <a:r>
              <a:rPr lang="en-US" dirty="0">
                <a:solidFill>
                  <a:srgbClr val="666666"/>
                </a:solidFill>
              </a:rPr>
              <a:t>, </a:t>
            </a:r>
          </a:p>
          <a:p>
            <a:pPr marL="414900" indent="-342900">
              <a:buFont typeface="+mj-lt"/>
              <a:buAutoNum type="alphaLcParenR"/>
            </a:pPr>
            <a:r>
              <a:rPr lang="en-US" dirty="0">
                <a:solidFill>
                  <a:srgbClr val="666666"/>
                </a:solidFill>
              </a:rPr>
              <a:t>how the AIFM will fulfil certain </a:t>
            </a:r>
            <a:r>
              <a:rPr lang="en-US" u="sng" dirty="0">
                <a:solidFill>
                  <a:srgbClr val="666666"/>
                </a:solidFill>
              </a:rPr>
              <a:t>transparency requirements</a:t>
            </a:r>
            <a:r>
              <a:rPr lang="en-US" dirty="0">
                <a:solidFill>
                  <a:srgbClr val="666666"/>
                </a:solidFill>
              </a:rPr>
              <a:t> (annual reporting, disclosure to investors and reporting to authorities) and obligations applicable where the fund </a:t>
            </a:r>
            <a:r>
              <a:rPr lang="en-US" u="sng" dirty="0">
                <a:solidFill>
                  <a:srgbClr val="666666"/>
                </a:solidFill>
              </a:rPr>
              <a:t>acquire control of non-listed companies</a:t>
            </a:r>
            <a:r>
              <a:rPr lang="en-US" dirty="0">
                <a:solidFill>
                  <a:srgbClr val="666666"/>
                </a:solidFill>
              </a:rPr>
              <a:t> and issuers, </a:t>
            </a:r>
          </a:p>
          <a:p>
            <a:pPr marL="414900" indent="-342900">
              <a:buFont typeface="+mj-lt"/>
              <a:buAutoNum type="alphaLcParenR"/>
            </a:pPr>
            <a:r>
              <a:rPr lang="en-US" dirty="0">
                <a:solidFill>
                  <a:srgbClr val="666666"/>
                </a:solidFill>
              </a:rPr>
              <a:t>a </a:t>
            </a:r>
            <a:r>
              <a:rPr lang="en-US" u="sng" dirty="0">
                <a:solidFill>
                  <a:srgbClr val="666666"/>
                </a:solidFill>
              </a:rPr>
              <a:t>business plan</a:t>
            </a:r>
            <a:r>
              <a:rPr lang="en-US" dirty="0">
                <a:solidFill>
                  <a:srgbClr val="666666"/>
                </a:solidFill>
              </a:rPr>
              <a:t> on the marketing, </a:t>
            </a:r>
          </a:p>
          <a:p>
            <a:pPr marL="414900" indent="-342900">
              <a:buFont typeface="+mj-lt"/>
              <a:buAutoNum type="alphaLcParenR"/>
            </a:pPr>
            <a:r>
              <a:rPr lang="en-US" u="sng" dirty="0">
                <a:solidFill>
                  <a:srgbClr val="666666"/>
                </a:solidFill>
              </a:rPr>
              <a:t>fund rules or equivalent regulations</a:t>
            </a:r>
            <a:r>
              <a:rPr lang="en-US" dirty="0">
                <a:solidFill>
                  <a:srgbClr val="666666"/>
                </a:solidFill>
              </a:rPr>
              <a:t> and </a:t>
            </a:r>
            <a:r>
              <a:rPr lang="en-US" u="sng" dirty="0">
                <a:solidFill>
                  <a:srgbClr val="666666"/>
                </a:solidFill>
              </a:rPr>
              <a:t>offering documents</a:t>
            </a:r>
            <a:r>
              <a:rPr lang="en-US" dirty="0">
                <a:solidFill>
                  <a:srgbClr val="666666"/>
                </a:solidFill>
              </a:rPr>
              <a:t>, and </a:t>
            </a:r>
          </a:p>
          <a:p>
            <a:pPr marL="414900" indent="-342900">
              <a:buFont typeface="+mj-lt"/>
              <a:buAutoNum type="alphaLcParenR"/>
            </a:pPr>
            <a:r>
              <a:rPr lang="en-US" dirty="0">
                <a:solidFill>
                  <a:srgbClr val="666666"/>
                </a:solidFill>
              </a:rPr>
              <a:t>information on the measures the AIFM has adopted and taken to prevent units and shares in the fund from being </a:t>
            </a:r>
            <a:r>
              <a:rPr lang="en-US" u="sng" dirty="0">
                <a:solidFill>
                  <a:srgbClr val="666666"/>
                </a:solidFill>
              </a:rPr>
              <a:t>marketed to non-professional investors</a:t>
            </a:r>
            <a:r>
              <a:rPr lang="en-US" dirty="0">
                <a:solidFill>
                  <a:srgbClr val="666666"/>
                </a:solidFill>
              </a:rPr>
              <a:t>.</a:t>
            </a:r>
          </a:p>
          <a:p>
            <a:pPr marL="72000" indent="0">
              <a:buNone/>
            </a:pPr>
            <a:r>
              <a:rPr lang="en-US" dirty="0">
                <a:solidFill>
                  <a:srgbClr val="666666"/>
                </a:solidFill>
              </a:rPr>
              <a:t>Application fee is SEK </a:t>
            </a:r>
            <a:r>
              <a:rPr lang="en-US" dirty="0" smtClean="0">
                <a:solidFill>
                  <a:srgbClr val="666666"/>
                </a:solidFill>
              </a:rPr>
              <a:t>22,000 </a:t>
            </a:r>
            <a:r>
              <a:rPr lang="en-US" dirty="0">
                <a:solidFill>
                  <a:srgbClr val="666666"/>
                </a:solidFill>
              </a:rPr>
              <a:t>per fund. Handling time maximum 60 </a:t>
            </a:r>
            <a:r>
              <a:rPr lang="en-US" dirty="0" smtClean="0">
                <a:solidFill>
                  <a:srgbClr val="666666"/>
                </a:solidFill>
              </a:rPr>
              <a:t>days.</a:t>
            </a:r>
            <a:endParaRPr lang="en-US" dirty="0">
              <a:solidFill>
                <a:srgbClr val="666666"/>
              </a:solidFill>
            </a:endParaRPr>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18</a:t>
            </a:fld>
            <a:endParaRPr lang="en-GB" noProof="0" dirty="0"/>
          </a:p>
        </p:txBody>
      </p:sp>
    </p:spTree>
    <p:extLst>
      <p:ext uri="{BB962C8B-B14F-4D97-AF65-F5344CB8AC3E}">
        <p14:creationId xmlns:p14="http://schemas.microsoft.com/office/powerpoint/2010/main" val="39317841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t>Requirements for a marketing license</a:t>
            </a:r>
            <a:endParaRPr lang="sv-SE" dirty="0"/>
          </a:p>
        </p:txBody>
      </p:sp>
      <p:sp>
        <p:nvSpPr>
          <p:cNvPr id="3" name="Platshållare för innehåll 2"/>
          <p:cNvSpPr>
            <a:spLocks noGrp="1"/>
          </p:cNvSpPr>
          <p:nvPr>
            <p:ph idx="1"/>
          </p:nvPr>
        </p:nvSpPr>
        <p:spPr>
          <a:xfrm>
            <a:off x="457200" y="1192713"/>
            <a:ext cx="8229600" cy="3311525"/>
          </a:xfrm>
        </p:spPr>
        <p:txBody>
          <a:bodyPr/>
          <a:lstStyle/>
          <a:p>
            <a:pPr marL="72000" indent="0">
              <a:buNone/>
            </a:pPr>
            <a:r>
              <a:rPr lang="en-US" i="1" dirty="0" smtClean="0">
                <a:solidFill>
                  <a:srgbClr val="666666"/>
                </a:solidFill>
              </a:rPr>
              <a:t>Finland</a:t>
            </a:r>
            <a:endParaRPr lang="en-US" i="1" dirty="0">
              <a:solidFill>
                <a:srgbClr val="666666"/>
              </a:solidFill>
            </a:endParaRPr>
          </a:p>
          <a:p>
            <a:r>
              <a:rPr lang="en-US" dirty="0">
                <a:solidFill>
                  <a:srgbClr val="666666"/>
                </a:solidFill>
              </a:rPr>
              <a:t>Application for an article 42 marketing license must contain, </a:t>
            </a:r>
            <a:r>
              <a:rPr lang="en-US" i="1" dirty="0">
                <a:solidFill>
                  <a:srgbClr val="666666"/>
                </a:solidFill>
              </a:rPr>
              <a:t>inter alia</a:t>
            </a:r>
            <a:r>
              <a:rPr lang="en-US" dirty="0">
                <a:solidFill>
                  <a:srgbClr val="666666"/>
                </a:solidFill>
              </a:rPr>
              <a:t>, </a:t>
            </a:r>
          </a:p>
          <a:p>
            <a:pPr marL="414900" indent="-342900">
              <a:buFont typeface="+mj-lt"/>
              <a:buAutoNum type="alphaLcParenR"/>
            </a:pPr>
            <a:r>
              <a:rPr lang="en-US" dirty="0">
                <a:solidFill>
                  <a:srgbClr val="666666"/>
                </a:solidFill>
              </a:rPr>
              <a:t>how the AIFM will fulfil certain </a:t>
            </a:r>
            <a:r>
              <a:rPr lang="en-US" u="sng" dirty="0">
                <a:solidFill>
                  <a:srgbClr val="666666"/>
                </a:solidFill>
              </a:rPr>
              <a:t>transparency requirements</a:t>
            </a:r>
            <a:r>
              <a:rPr lang="en-US" dirty="0">
                <a:solidFill>
                  <a:srgbClr val="666666"/>
                </a:solidFill>
              </a:rPr>
              <a:t> (annual reporting, disclosure to investors and reporting to authorities) and obligations applicable where the fund </a:t>
            </a:r>
            <a:r>
              <a:rPr lang="en-US" u="sng" dirty="0">
                <a:solidFill>
                  <a:srgbClr val="666666"/>
                </a:solidFill>
              </a:rPr>
              <a:t>acquire control of non-listed companies</a:t>
            </a:r>
            <a:r>
              <a:rPr lang="en-US" dirty="0">
                <a:solidFill>
                  <a:srgbClr val="666666"/>
                </a:solidFill>
              </a:rPr>
              <a:t> and issuers, </a:t>
            </a:r>
          </a:p>
          <a:p>
            <a:pPr marL="414900" indent="-342900">
              <a:buFont typeface="+mj-lt"/>
              <a:buAutoNum type="alphaLcParenR"/>
            </a:pPr>
            <a:r>
              <a:rPr lang="en-US" u="sng" dirty="0">
                <a:solidFill>
                  <a:srgbClr val="666666"/>
                </a:solidFill>
              </a:rPr>
              <a:t>fund rules or equivalent regulations</a:t>
            </a:r>
            <a:r>
              <a:rPr lang="en-US" dirty="0">
                <a:solidFill>
                  <a:srgbClr val="666666"/>
                </a:solidFill>
              </a:rPr>
              <a:t> and </a:t>
            </a:r>
            <a:r>
              <a:rPr lang="en-US" u="sng" dirty="0">
                <a:solidFill>
                  <a:srgbClr val="666666"/>
                </a:solidFill>
              </a:rPr>
              <a:t>offering documents</a:t>
            </a:r>
            <a:r>
              <a:rPr lang="en-US" dirty="0">
                <a:solidFill>
                  <a:srgbClr val="666666"/>
                </a:solidFill>
              </a:rPr>
              <a:t>, and </a:t>
            </a:r>
          </a:p>
          <a:p>
            <a:pPr marL="414900" indent="-342900">
              <a:buFont typeface="+mj-lt"/>
              <a:buAutoNum type="alphaLcParenR"/>
            </a:pPr>
            <a:r>
              <a:rPr lang="en-US" dirty="0">
                <a:solidFill>
                  <a:srgbClr val="666666"/>
                </a:solidFill>
              </a:rPr>
              <a:t>basic information about the marketed funds and the AIFM for regulatory reporting purposes. </a:t>
            </a:r>
            <a:endParaRPr lang="en-GB" dirty="0"/>
          </a:p>
          <a:p>
            <a:pPr marL="72000" indent="0">
              <a:buNone/>
            </a:pPr>
            <a:r>
              <a:rPr lang="en-US" dirty="0">
                <a:solidFill>
                  <a:srgbClr val="666666"/>
                </a:solidFill>
              </a:rPr>
              <a:t>Application fee is EUR 2,600 per fund. No fixed handling time.</a:t>
            </a:r>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19</a:t>
            </a:fld>
            <a:endParaRPr lang="en-GB" noProof="0" dirty="0"/>
          </a:p>
        </p:txBody>
      </p:sp>
    </p:spTree>
    <p:extLst>
      <p:ext uri="{BB962C8B-B14F-4D97-AF65-F5344CB8AC3E}">
        <p14:creationId xmlns:p14="http://schemas.microsoft.com/office/powerpoint/2010/main" val="854505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54" y="1264485"/>
            <a:ext cx="8229600" cy="708025"/>
          </a:xfrm>
        </p:spPr>
        <p:txBody>
          <a:bodyPr/>
          <a:lstStyle/>
          <a:p>
            <a:pPr algn="ctr"/>
            <a:r>
              <a:rPr lang="en-US" dirty="0"/>
              <a:t>Navigating Private Placement Regimes for non-EEA </a:t>
            </a:r>
            <a:r>
              <a:rPr lang="en-US" dirty="0" smtClean="0"/>
              <a:t>AIFMs– Sweden, Finland and Norway</a:t>
            </a:r>
            <a:r>
              <a:rPr lang="en-US" sz="3200" dirty="0" smtClean="0"/>
              <a:t>–</a:t>
            </a:r>
            <a:endParaRPr lang="sv-SE" dirty="0"/>
          </a:p>
        </p:txBody>
      </p:sp>
      <p:sp>
        <p:nvSpPr>
          <p:cNvPr id="3" name="Platshållare för innehåll 2"/>
          <p:cNvSpPr>
            <a:spLocks noGrp="1"/>
          </p:cNvSpPr>
          <p:nvPr>
            <p:ph idx="1"/>
          </p:nvPr>
        </p:nvSpPr>
        <p:spPr>
          <a:xfrm>
            <a:off x="468174" y="936345"/>
            <a:ext cx="8675826" cy="3629420"/>
          </a:xfrm>
        </p:spPr>
        <p:txBody>
          <a:bodyPr/>
          <a:lstStyle/>
          <a:p>
            <a:pPr marL="12700" indent="0" algn="ctr">
              <a:buNone/>
            </a:pPr>
            <a:endParaRPr lang="sv-SE" dirty="0" smtClean="0"/>
          </a:p>
          <a:p>
            <a:pPr marL="0" lvl="0" indent="0" defTabSz="914400" fontAlgn="auto">
              <a:spcBef>
                <a:spcPts val="0"/>
              </a:spcBef>
              <a:spcAft>
                <a:spcPts val="0"/>
              </a:spcAft>
              <a:buNone/>
            </a:pPr>
            <a:endParaRPr lang="en-US" sz="2000" dirty="0" smtClean="0">
              <a:solidFill>
                <a:schemeClr val="tx2"/>
              </a:solidFill>
              <a:latin typeface="+mj-lt"/>
              <a:cs typeface="Arial Unicode MS" panose="020B0604020202020204" pitchFamily="34" charset="-128"/>
            </a:endParaRPr>
          </a:p>
          <a:p>
            <a:pPr marL="0" lvl="0" indent="0" defTabSz="914400" fontAlgn="auto">
              <a:spcBef>
                <a:spcPts val="0"/>
              </a:spcBef>
              <a:spcAft>
                <a:spcPts val="0"/>
              </a:spcAft>
              <a:buNone/>
            </a:pPr>
            <a:endParaRPr lang="en-US" sz="2000" dirty="0">
              <a:solidFill>
                <a:schemeClr val="tx2"/>
              </a:solidFill>
              <a:latin typeface="+mj-lt"/>
              <a:cs typeface="Arial Unicode MS" panose="020B0604020202020204" pitchFamily="34" charset="-128"/>
            </a:endParaRPr>
          </a:p>
          <a:p>
            <a:pPr marL="0" lvl="0" indent="0" defTabSz="914400" fontAlgn="auto">
              <a:spcBef>
                <a:spcPts val="0"/>
              </a:spcBef>
              <a:spcAft>
                <a:spcPts val="0"/>
              </a:spcAft>
              <a:buNone/>
            </a:pPr>
            <a:endParaRPr lang="en-US" sz="2000" dirty="0" smtClean="0">
              <a:solidFill>
                <a:schemeClr val="tx2"/>
              </a:solidFill>
              <a:latin typeface="+mj-lt"/>
              <a:cs typeface="Arial Unicode MS" panose="020B0604020202020204" pitchFamily="34" charset="-128"/>
            </a:endParaRPr>
          </a:p>
          <a:p>
            <a:pPr marL="0" lvl="0" indent="0" defTabSz="914400" fontAlgn="auto">
              <a:spcBef>
                <a:spcPts val="0"/>
              </a:spcBef>
              <a:spcAft>
                <a:spcPts val="0"/>
              </a:spcAft>
              <a:buNone/>
            </a:pPr>
            <a:endParaRPr lang="en-US" sz="2000" dirty="0">
              <a:solidFill>
                <a:schemeClr val="tx2"/>
              </a:solidFill>
              <a:latin typeface="+mj-lt"/>
              <a:cs typeface="Arial Unicode MS" panose="020B0604020202020204" pitchFamily="34" charset="-128"/>
            </a:endParaRPr>
          </a:p>
          <a:p>
            <a:pPr marL="0" lvl="0" indent="0" defTabSz="914400" fontAlgn="auto">
              <a:spcBef>
                <a:spcPts val="0"/>
              </a:spcBef>
              <a:spcAft>
                <a:spcPts val="0"/>
              </a:spcAft>
              <a:buNone/>
              <a:tabLst>
                <a:tab pos="2597150" algn="l"/>
              </a:tabLst>
            </a:pPr>
            <a:r>
              <a:rPr lang="en-US" sz="2000" dirty="0" smtClean="0">
                <a:solidFill>
                  <a:schemeClr val="tx2"/>
                </a:solidFill>
                <a:latin typeface="+mj-lt"/>
                <a:cs typeface="Arial Unicode MS" panose="020B0604020202020204" pitchFamily="34" charset="-128"/>
              </a:rPr>
              <a:t>	With </a:t>
            </a:r>
            <a:r>
              <a:rPr lang="en-US" sz="2000" dirty="0">
                <a:solidFill>
                  <a:schemeClr val="tx2"/>
                </a:solidFill>
                <a:latin typeface="+mj-lt"/>
                <a:cs typeface="Arial Unicode MS" panose="020B0604020202020204" pitchFamily="34" charset="-128"/>
              </a:rPr>
              <a:t>kind contribution from </a:t>
            </a:r>
            <a:endParaRPr lang="en-US" sz="2000" dirty="0" smtClean="0">
              <a:solidFill>
                <a:schemeClr val="tx2"/>
              </a:solidFill>
              <a:latin typeface="+mj-lt"/>
              <a:cs typeface="Arial Unicode MS" panose="020B0604020202020204" pitchFamily="34" charset="-128"/>
            </a:endParaRPr>
          </a:p>
          <a:p>
            <a:pPr marL="0" lvl="0" indent="0" defTabSz="914400" fontAlgn="auto">
              <a:spcBef>
                <a:spcPts val="0"/>
              </a:spcBef>
              <a:spcAft>
                <a:spcPts val="0"/>
              </a:spcAft>
              <a:buNone/>
              <a:tabLst>
                <a:tab pos="1616075" algn="l"/>
              </a:tabLst>
            </a:pPr>
            <a:r>
              <a:rPr lang="en-US" sz="2000" dirty="0" smtClean="0">
                <a:solidFill>
                  <a:schemeClr val="tx2"/>
                </a:solidFill>
                <a:latin typeface="+mj-lt"/>
                <a:cs typeface="Arial Unicode MS" panose="020B0604020202020204" pitchFamily="34" charset="-128"/>
              </a:rPr>
              <a:t>	</a:t>
            </a:r>
            <a:r>
              <a:rPr lang="en-US" sz="2000" dirty="0" err="1" smtClean="0">
                <a:solidFill>
                  <a:schemeClr val="tx2"/>
                </a:solidFill>
                <a:latin typeface="+mj-lt"/>
                <a:cs typeface="Arial Unicode MS" panose="020B0604020202020204" pitchFamily="34" charset="-128"/>
              </a:rPr>
              <a:t>Dittmar</a:t>
            </a:r>
            <a:r>
              <a:rPr lang="en-US" sz="2000" dirty="0" smtClean="0">
                <a:solidFill>
                  <a:schemeClr val="tx2"/>
                </a:solidFill>
                <a:latin typeface="+mj-lt"/>
                <a:cs typeface="Arial Unicode MS" panose="020B0604020202020204" pitchFamily="34" charset="-128"/>
              </a:rPr>
              <a:t> </a:t>
            </a:r>
            <a:r>
              <a:rPr lang="en-US" sz="2000" dirty="0">
                <a:solidFill>
                  <a:schemeClr val="tx2"/>
                </a:solidFill>
                <a:latin typeface="+mj-lt"/>
                <a:cs typeface="Arial Unicode MS" panose="020B0604020202020204" pitchFamily="34" charset="-128"/>
              </a:rPr>
              <a:t>&amp; </a:t>
            </a:r>
            <a:r>
              <a:rPr lang="en-US" sz="2000" dirty="0" err="1" smtClean="0">
                <a:solidFill>
                  <a:schemeClr val="tx2"/>
                </a:solidFill>
                <a:latin typeface="+mj-lt"/>
                <a:cs typeface="Arial Unicode MS" panose="020B0604020202020204" pitchFamily="34" charset="-128"/>
              </a:rPr>
              <a:t>Indrenius</a:t>
            </a:r>
            <a:r>
              <a:rPr lang="en-US" sz="2000" dirty="0">
                <a:solidFill>
                  <a:schemeClr val="tx2"/>
                </a:solidFill>
                <a:latin typeface="+mj-lt"/>
                <a:cs typeface="Arial Unicode MS" panose="020B0604020202020204" pitchFamily="34" charset="-128"/>
              </a:rPr>
              <a:t> </a:t>
            </a:r>
            <a:r>
              <a:rPr lang="en-US" sz="2000" dirty="0" smtClean="0">
                <a:solidFill>
                  <a:schemeClr val="tx2"/>
                </a:solidFill>
                <a:latin typeface="+mj-lt"/>
                <a:cs typeface="Arial Unicode MS" panose="020B0604020202020204" pitchFamily="34" charset="-128"/>
              </a:rPr>
              <a:t>in </a:t>
            </a:r>
            <a:r>
              <a:rPr lang="en-US" sz="2000" dirty="0">
                <a:solidFill>
                  <a:schemeClr val="tx2"/>
                </a:solidFill>
                <a:latin typeface="+mj-lt"/>
                <a:cs typeface="Arial Unicode MS" panose="020B0604020202020204" pitchFamily="34" charset="-128"/>
              </a:rPr>
              <a:t>relation to Finnish </a:t>
            </a:r>
            <a:r>
              <a:rPr lang="en-US" sz="2000" dirty="0" smtClean="0">
                <a:solidFill>
                  <a:schemeClr val="tx2"/>
                </a:solidFill>
                <a:latin typeface="+mj-lt"/>
                <a:cs typeface="Arial Unicode MS" panose="020B0604020202020204" pitchFamily="34" charset="-128"/>
              </a:rPr>
              <a:t>law 	  and </a:t>
            </a:r>
            <a:r>
              <a:rPr lang="en-US" sz="2000" dirty="0" err="1" smtClean="0">
                <a:solidFill>
                  <a:schemeClr val="tx2"/>
                </a:solidFill>
                <a:latin typeface="+mj-lt"/>
                <a:cs typeface="Arial Unicode MS" panose="020B0604020202020204" pitchFamily="34" charset="-128"/>
              </a:rPr>
              <a:t>Wiersholm</a:t>
            </a:r>
            <a:r>
              <a:rPr lang="en-US" sz="2000" dirty="0" smtClean="0">
                <a:solidFill>
                  <a:schemeClr val="tx2"/>
                </a:solidFill>
                <a:latin typeface="+mj-lt"/>
                <a:cs typeface="Arial Unicode MS" panose="020B0604020202020204" pitchFamily="34" charset="-128"/>
              </a:rPr>
              <a:t> </a:t>
            </a:r>
            <a:r>
              <a:rPr lang="en-US" sz="2000" dirty="0">
                <a:solidFill>
                  <a:schemeClr val="tx2"/>
                </a:solidFill>
                <a:latin typeface="+mj-lt"/>
                <a:cs typeface="Arial Unicode MS" panose="020B0604020202020204" pitchFamily="34" charset="-128"/>
              </a:rPr>
              <a:t>in relation to Norwegian law</a:t>
            </a:r>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2</a:t>
            </a:fld>
            <a:endParaRPr lang="en-GB" noProof="0" dirty="0"/>
          </a:p>
        </p:txBody>
      </p:sp>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38192" y="3676801"/>
            <a:ext cx="1530350"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Bildobjekt 8"/>
          <p:cNvPicPr/>
          <p:nvPr/>
        </p:nvPicPr>
        <p:blipFill>
          <a:blip r:embed="rId3" cstate="print">
            <a:extLst>
              <a:ext uri="{28A0092B-C50C-407E-A947-70E740481C1C}">
                <a14:useLocalDpi xmlns:a14="http://schemas.microsoft.com/office/drawing/2010/main" val="0"/>
              </a:ext>
            </a:extLst>
          </a:blip>
          <a:stretch>
            <a:fillRect/>
          </a:stretch>
        </p:blipFill>
        <p:spPr>
          <a:xfrm>
            <a:off x="2541295" y="3938897"/>
            <a:ext cx="1529715" cy="121920"/>
          </a:xfrm>
          <a:prstGeom prst="rect">
            <a:avLst/>
          </a:prstGeom>
        </p:spPr>
      </p:pic>
    </p:spTree>
    <p:extLst>
      <p:ext uri="{BB962C8B-B14F-4D97-AF65-F5344CB8AC3E}">
        <p14:creationId xmlns:p14="http://schemas.microsoft.com/office/powerpoint/2010/main" val="9296251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t>Requirements for a marketing license</a:t>
            </a:r>
            <a:endParaRPr lang="sv-SE" dirty="0"/>
          </a:p>
        </p:txBody>
      </p:sp>
      <p:sp>
        <p:nvSpPr>
          <p:cNvPr id="3" name="Platshållare för innehåll 2"/>
          <p:cNvSpPr>
            <a:spLocks noGrp="1"/>
          </p:cNvSpPr>
          <p:nvPr>
            <p:ph idx="1"/>
          </p:nvPr>
        </p:nvSpPr>
        <p:spPr>
          <a:xfrm>
            <a:off x="457200" y="1192713"/>
            <a:ext cx="8229600" cy="3311525"/>
          </a:xfrm>
        </p:spPr>
        <p:txBody>
          <a:bodyPr/>
          <a:lstStyle/>
          <a:p>
            <a:pPr marL="72000" indent="0">
              <a:buNone/>
            </a:pPr>
            <a:r>
              <a:rPr lang="en-US" i="1" dirty="0">
                <a:solidFill>
                  <a:srgbClr val="666666"/>
                </a:solidFill>
              </a:rPr>
              <a:t>Norway</a:t>
            </a:r>
          </a:p>
          <a:p>
            <a:r>
              <a:rPr lang="en-US" dirty="0"/>
              <a:t>Application for an article 42 marketing license must contain, </a:t>
            </a:r>
            <a:r>
              <a:rPr lang="en-US" i="1" dirty="0"/>
              <a:t>inter alia</a:t>
            </a:r>
            <a:r>
              <a:rPr lang="en-US" dirty="0"/>
              <a:t>, </a:t>
            </a:r>
          </a:p>
          <a:p>
            <a:pPr marL="12700" indent="0">
              <a:buNone/>
            </a:pPr>
            <a:r>
              <a:rPr lang="en-GB" dirty="0"/>
              <a:t>a) </a:t>
            </a:r>
            <a:r>
              <a:rPr lang="en-GB" dirty="0" smtClean="0"/>
              <a:t>	how </a:t>
            </a:r>
            <a:r>
              <a:rPr lang="en-GB" dirty="0"/>
              <a:t>the AIFM will fulfil certain </a:t>
            </a:r>
            <a:r>
              <a:rPr lang="en-GB" u="sng" dirty="0"/>
              <a:t>transparency requirements </a:t>
            </a:r>
            <a:r>
              <a:rPr lang="en-GB" dirty="0"/>
              <a:t>(annual </a:t>
            </a:r>
            <a:r>
              <a:rPr lang="en-GB" dirty="0" smtClean="0"/>
              <a:t>	reporting</a:t>
            </a:r>
            <a:r>
              <a:rPr lang="en-GB" dirty="0"/>
              <a:t>, disclosure to investors and reporting to authorities) and </a:t>
            </a:r>
            <a:r>
              <a:rPr lang="en-GB" dirty="0" smtClean="0"/>
              <a:t>	obligations </a:t>
            </a:r>
            <a:r>
              <a:rPr lang="en-GB" dirty="0"/>
              <a:t>applicable where the fund </a:t>
            </a:r>
            <a:r>
              <a:rPr lang="en-GB" u="sng" dirty="0"/>
              <a:t>acquire control of non-listed </a:t>
            </a:r>
            <a:r>
              <a:rPr lang="en-GB" dirty="0" smtClean="0"/>
              <a:t>	</a:t>
            </a:r>
            <a:r>
              <a:rPr lang="en-GB" u="sng" dirty="0" smtClean="0"/>
              <a:t>companies </a:t>
            </a:r>
            <a:r>
              <a:rPr lang="en-GB" u="sng" dirty="0"/>
              <a:t>and issuers</a:t>
            </a:r>
            <a:r>
              <a:rPr lang="en-GB" dirty="0"/>
              <a:t>, </a:t>
            </a:r>
          </a:p>
          <a:p>
            <a:pPr marL="12700" indent="0">
              <a:buNone/>
            </a:pPr>
            <a:r>
              <a:rPr lang="en-GB" dirty="0"/>
              <a:t>b) </a:t>
            </a:r>
            <a:r>
              <a:rPr lang="en-GB" dirty="0" smtClean="0"/>
              <a:t>	</a:t>
            </a:r>
            <a:r>
              <a:rPr lang="en-GB" u="sng" dirty="0" smtClean="0"/>
              <a:t>fund </a:t>
            </a:r>
            <a:r>
              <a:rPr lang="en-GB" u="sng" dirty="0"/>
              <a:t>rules or equivalent regulations</a:t>
            </a:r>
            <a:r>
              <a:rPr lang="en-GB" dirty="0"/>
              <a:t> and </a:t>
            </a:r>
            <a:r>
              <a:rPr lang="en-GB" u="sng" dirty="0"/>
              <a:t>offering documents</a:t>
            </a:r>
            <a:r>
              <a:rPr lang="en-GB" dirty="0" smtClean="0"/>
              <a:t>,</a:t>
            </a:r>
            <a:endParaRPr lang="en-GB" dirty="0"/>
          </a:p>
          <a:p>
            <a:pPr marL="12700" indent="0">
              <a:buNone/>
            </a:pPr>
            <a:r>
              <a:rPr lang="en-GB" dirty="0"/>
              <a:t>c) </a:t>
            </a:r>
            <a:r>
              <a:rPr lang="en-GB" dirty="0" smtClean="0"/>
              <a:t>	basic </a:t>
            </a:r>
            <a:r>
              <a:rPr lang="en-GB" dirty="0"/>
              <a:t>information about the marketed funds and the AIFM for </a:t>
            </a:r>
            <a:r>
              <a:rPr lang="en-GB" dirty="0" smtClean="0"/>
              <a:t>	regulatory </a:t>
            </a:r>
            <a:r>
              <a:rPr lang="en-GB" dirty="0"/>
              <a:t>reporting </a:t>
            </a:r>
            <a:r>
              <a:rPr lang="en-GB" dirty="0" smtClean="0"/>
              <a:t>purposes, and</a:t>
            </a:r>
            <a:endParaRPr lang="en-GB" dirty="0"/>
          </a:p>
          <a:p>
            <a:pPr marL="12700" indent="0">
              <a:buNone/>
            </a:pPr>
            <a:r>
              <a:rPr lang="en-GB" dirty="0"/>
              <a:t>d) </a:t>
            </a:r>
            <a:r>
              <a:rPr lang="en-GB" dirty="0" smtClean="0"/>
              <a:t>	information </a:t>
            </a:r>
            <a:r>
              <a:rPr lang="en-GB" dirty="0"/>
              <a:t>on the measures the AIFM has adopted and taken to </a:t>
            </a:r>
            <a:r>
              <a:rPr lang="en-GB" dirty="0" smtClean="0"/>
              <a:t>	prevent </a:t>
            </a:r>
            <a:r>
              <a:rPr lang="en-GB" dirty="0"/>
              <a:t>units and shares in the fund from being marketed to </a:t>
            </a:r>
            <a:r>
              <a:rPr lang="en-GB" u="sng" dirty="0" smtClean="0"/>
              <a:t>non-</a:t>
            </a:r>
            <a:r>
              <a:rPr lang="en-GB" dirty="0" smtClean="0"/>
              <a:t>	</a:t>
            </a:r>
            <a:r>
              <a:rPr lang="en-GB" u="sng" dirty="0" smtClean="0"/>
              <a:t>professional </a:t>
            </a:r>
            <a:r>
              <a:rPr lang="en-GB" u="sng" dirty="0"/>
              <a:t>investors</a:t>
            </a:r>
            <a:r>
              <a:rPr lang="en-GB" dirty="0"/>
              <a:t>. </a:t>
            </a:r>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20</a:t>
            </a:fld>
            <a:endParaRPr lang="en-GB" noProof="0" dirty="0"/>
          </a:p>
        </p:txBody>
      </p:sp>
    </p:spTree>
    <p:extLst>
      <p:ext uri="{BB962C8B-B14F-4D97-AF65-F5344CB8AC3E}">
        <p14:creationId xmlns:p14="http://schemas.microsoft.com/office/powerpoint/2010/main" val="15421639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t>Requirements for a marketing license</a:t>
            </a:r>
            <a:endParaRPr lang="sv-SE" dirty="0"/>
          </a:p>
        </p:txBody>
      </p:sp>
      <p:sp>
        <p:nvSpPr>
          <p:cNvPr id="3" name="Platshållare för innehåll 2"/>
          <p:cNvSpPr>
            <a:spLocks noGrp="1"/>
          </p:cNvSpPr>
          <p:nvPr>
            <p:ph idx="1"/>
          </p:nvPr>
        </p:nvSpPr>
        <p:spPr>
          <a:xfrm>
            <a:off x="457200" y="1192713"/>
            <a:ext cx="8229600" cy="3311525"/>
          </a:xfrm>
        </p:spPr>
        <p:txBody>
          <a:bodyPr/>
          <a:lstStyle/>
          <a:p>
            <a:pPr marL="72000" indent="0">
              <a:buNone/>
            </a:pPr>
            <a:r>
              <a:rPr lang="en-US" i="1" dirty="0">
                <a:solidFill>
                  <a:srgbClr val="666666"/>
                </a:solidFill>
              </a:rPr>
              <a:t>Norway</a:t>
            </a:r>
          </a:p>
          <a:p>
            <a:pPr marL="12700" indent="0">
              <a:buNone/>
            </a:pPr>
            <a:r>
              <a:rPr lang="en-GB" dirty="0" smtClean="0"/>
              <a:t>No </a:t>
            </a:r>
            <a:r>
              <a:rPr lang="en-GB" dirty="0"/>
              <a:t>application fee. No fixed handling time. Standard application form available at the </a:t>
            </a:r>
            <a:r>
              <a:rPr lang="en-GB" dirty="0" smtClean="0"/>
              <a:t>Norwegian regulator's </a:t>
            </a:r>
            <a:r>
              <a:rPr lang="en-GB" dirty="0"/>
              <a:t>web site, </a:t>
            </a:r>
            <a:r>
              <a:rPr lang="en-GB" u="sng" dirty="0" smtClean="0">
                <a:hlinkClick r:id="rId2"/>
              </a:rPr>
              <a:t>www.finanstilsynet.no</a:t>
            </a:r>
            <a:endParaRPr lang="en-GB" dirty="0"/>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21</a:t>
            </a:fld>
            <a:endParaRPr lang="en-GB" noProof="0" dirty="0"/>
          </a:p>
        </p:txBody>
      </p:sp>
    </p:spTree>
    <p:extLst>
      <p:ext uri="{BB962C8B-B14F-4D97-AF65-F5344CB8AC3E}">
        <p14:creationId xmlns:p14="http://schemas.microsoft.com/office/powerpoint/2010/main" val="691318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t>Ongoing compliance requirements</a:t>
            </a:r>
            <a:endParaRPr lang="sv-SE" dirty="0"/>
          </a:p>
        </p:txBody>
      </p:sp>
      <p:sp>
        <p:nvSpPr>
          <p:cNvPr id="3" name="Platshållare för innehåll 2"/>
          <p:cNvSpPr>
            <a:spLocks noGrp="1"/>
          </p:cNvSpPr>
          <p:nvPr>
            <p:ph idx="1"/>
          </p:nvPr>
        </p:nvSpPr>
        <p:spPr/>
        <p:txBody>
          <a:bodyPr/>
          <a:lstStyle/>
          <a:p>
            <a:pPr marL="72000" indent="0">
              <a:buNone/>
            </a:pPr>
            <a:r>
              <a:rPr lang="en-US" i="1" dirty="0" smtClean="0">
                <a:solidFill>
                  <a:srgbClr val="666666"/>
                </a:solidFill>
              </a:rPr>
              <a:t>Sweden</a:t>
            </a:r>
            <a:endParaRPr lang="en-US" i="1" dirty="0">
              <a:solidFill>
                <a:srgbClr val="666666"/>
              </a:solidFill>
            </a:endParaRPr>
          </a:p>
          <a:p>
            <a:r>
              <a:rPr lang="en-US" dirty="0">
                <a:solidFill>
                  <a:srgbClr val="666666"/>
                </a:solidFill>
              </a:rPr>
              <a:t>Certain regulatory and ongoing investor reporting</a:t>
            </a:r>
          </a:p>
          <a:p>
            <a:r>
              <a:rPr lang="en-US" dirty="0">
                <a:solidFill>
                  <a:srgbClr val="666666"/>
                </a:solidFill>
              </a:rPr>
              <a:t>Information to the regulator without delay of any changes to the information provided for regulatory reporting purposes and the investors of any material changes to the earlier disclosed information </a:t>
            </a:r>
          </a:p>
          <a:p>
            <a:r>
              <a:rPr lang="en-US" dirty="0">
                <a:solidFill>
                  <a:srgbClr val="666666"/>
                </a:solidFill>
              </a:rPr>
              <a:t>Information to the regulator of material changes to the information provided in the application </a:t>
            </a:r>
          </a:p>
          <a:p>
            <a:r>
              <a:rPr lang="en-US" dirty="0">
                <a:solidFill>
                  <a:srgbClr val="666666"/>
                </a:solidFill>
              </a:rPr>
              <a:t>For certain funds there is also a requirement for ongoing tax reporting</a:t>
            </a:r>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22</a:t>
            </a:fld>
            <a:endParaRPr lang="en-GB" noProof="0" dirty="0"/>
          </a:p>
        </p:txBody>
      </p:sp>
    </p:spTree>
    <p:extLst>
      <p:ext uri="{BB962C8B-B14F-4D97-AF65-F5344CB8AC3E}">
        <p14:creationId xmlns:p14="http://schemas.microsoft.com/office/powerpoint/2010/main" val="10632764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t>Ongoing compliance requirements</a:t>
            </a:r>
            <a:endParaRPr lang="sv-SE" dirty="0"/>
          </a:p>
        </p:txBody>
      </p:sp>
      <p:sp>
        <p:nvSpPr>
          <p:cNvPr id="3" name="Platshållare för innehåll 2"/>
          <p:cNvSpPr>
            <a:spLocks noGrp="1"/>
          </p:cNvSpPr>
          <p:nvPr>
            <p:ph idx="1"/>
          </p:nvPr>
        </p:nvSpPr>
        <p:spPr/>
        <p:txBody>
          <a:bodyPr/>
          <a:lstStyle/>
          <a:p>
            <a:pPr marL="72000" indent="0">
              <a:buNone/>
            </a:pPr>
            <a:r>
              <a:rPr lang="en-US" i="1" dirty="0" smtClean="0">
                <a:solidFill>
                  <a:srgbClr val="666666"/>
                </a:solidFill>
              </a:rPr>
              <a:t>Finland</a:t>
            </a:r>
            <a:endParaRPr lang="en-US" i="1" dirty="0">
              <a:solidFill>
                <a:srgbClr val="666666"/>
              </a:solidFill>
            </a:endParaRPr>
          </a:p>
          <a:p>
            <a:r>
              <a:rPr lang="en-US" dirty="0">
                <a:solidFill>
                  <a:srgbClr val="666666"/>
                </a:solidFill>
              </a:rPr>
              <a:t>Certain regulatory and ongoing investor reporting</a:t>
            </a:r>
          </a:p>
          <a:p>
            <a:r>
              <a:rPr lang="en-US" dirty="0">
                <a:solidFill>
                  <a:srgbClr val="666666"/>
                </a:solidFill>
              </a:rPr>
              <a:t>Information to the regulator without delay of any changes to the information provided for regulatory reporting purposes and the investors of any material changes to the earlier disclosed information </a:t>
            </a:r>
          </a:p>
          <a:p>
            <a:r>
              <a:rPr lang="en-US" dirty="0">
                <a:solidFill>
                  <a:srgbClr val="666666"/>
                </a:solidFill>
              </a:rPr>
              <a:t>Notify Finnish authorities of any suspicious transactions in connection with the marketing of the funds in Finland</a:t>
            </a:r>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23</a:t>
            </a:fld>
            <a:endParaRPr lang="en-GB" noProof="0" dirty="0"/>
          </a:p>
        </p:txBody>
      </p:sp>
    </p:spTree>
    <p:extLst>
      <p:ext uri="{BB962C8B-B14F-4D97-AF65-F5344CB8AC3E}">
        <p14:creationId xmlns:p14="http://schemas.microsoft.com/office/powerpoint/2010/main" val="34982277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t>Ongoing compliance requirements</a:t>
            </a:r>
            <a:endParaRPr lang="sv-SE" dirty="0"/>
          </a:p>
        </p:txBody>
      </p:sp>
      <p:sp>
        <p:nvSpPr>
          <p:cNvPr id="3" name="Platshållare för innehåll 2"/>
          <p:cNvSpPr>
            <a:spLocks noGrp="1"/>
          </p:cNvSpPr>
          <p:nvPr>
            <p:ph idx="1"/>
          </p:nvPr>
        </p:nvSpPr>
        <p:spPr/>
        <p:txBody>
          <a:bodyPr/>
          <a:lstStyle/>
          <a:p>
            <a:pPr marL="72000" indent="0">
              <a:buNone/>
            </a:pPr>
            <a:r>
              <a:rPr lang="en-US" i="1" dirty="0" smtClean="0">
                <a:solidFill>
                  <a:srgbClr val="666666"/>
                </a:solidFill>
              </a:rPr>
              <a:t>Norway</a:t>
            </a:r>
            <a:endParaRPr lang="en-US" i="1" dirty="0">
              <a:solidFill>
                <a:srgbClr val="FF0000"/>
              </a:solidFill>
            </a:endParaRPr>
          </a:p>
          <a:p>
            <a:r>
              <a:rPr lang="en-GB" dirty="0">
                <a:solidFill>
                  <a:srgbClr val="666666"/>
                </a:solidFill>
              </a:rPr>
              <a:t>Certain regulatory and ongoing investor reporting</a:t>
            </a:r>
          </a:p>
          <a:p>
            <a:r>
              <a:rPr lang="en-GB" dirty="0">
                <a:solidFill>
                  <a:srgbClr val="666666"/>
                </a:solidFill>
              </a:rPr>
              <a:t>Information to the regulator without delay of any changes to the information provided for regulatory reporting purposes and the investors of any material changes to the earlier disclosed information </a:t>
            </a:r>
          </a:p>
          <a:p>
            <a:r>
              <a:rPr lang="en-GB" dirty="0">
                <a:solidFill>
                  <a:srgbClr val="666666"/>
                </a:solidFill>
              </a:rPr>
              <a:t>Information to the regulator of material changes to the information provided in the application </a:t>
            </a:r>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24</a:t>
            </a:fld>
            <a:endParaRPr lang="en-GB" noProof="0" dirty="0"/>
          </a:p>
        </p:txBody>
      </p:sp>
    </p:spTree>
    <p:extLst>
      <p:ext uri="{BB962C8B-B14F-4D97-AF65-F5344CB8AC3E}">
        <p14:creationId xmlns:p14="http://schemas.microsoft.com/office/powerpoint/2010/main" val="30674488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t>Consequences of breaches of any of the private placement requirements</a:t>
            </a:r>
            <a:endParaRPr lang="sv-SE" dirty="0"/>
          </a:p>
        </p:txBody>
      </p:sp>
      <p:sp>
        <p:nvSpPr>
          <p:cNvPr id="3" name="Platshållare för innehåll 2"/>
          <p:cNvSpPr>
            <a:spLocks noGrp="1"/>
          </p:cNvSpPr>
          <p:nvPr>
            <p:ph idx="1"/>
          </p:nvPr>
        </p:nvSpPr>
        <p:spPr>
          <a:xfrm>
            <a:off x="457200" y="1530915"/>
            <a:ext cx="8229600" cy="3311525"/>
          </a:xfrm>
        </p:spPr>
        <p:txBody>
          <a:bodyPr/>
          <a:lstStyle/>
          <a:p>
            <a:pPr marL="72000" indent="0">
              <a:buNone/>
            </a:pPr>
            <a:r>
              <a:rPr lang="en-US" i="1" dirty="0">
                <a:solidFill>
                  <a:srgbClr val="666666"/>
                </a:solidFill>
              </a:rPr>
              <a:t>Sweden</a:t>
            </a:r>
          </a:p>
          <a:p>
            <a:r>
              <a:rPr lang="en-US" dirty="0">
                <a:solidFill>
                  <a:srgbClr val="666666"/>
                </a:solidFill>
              </a:rPr>
              <a:t>The Swedish FSA would most likely first approach the AIFM and then order the entity to cease with the marketing. Such an order may be combined with a conditional fine.</a:t>
            </a:r>
          </a:p>
          <a:p>
            <a:pPr marL="72000" indent="0">
              <a:buNone/>
            </a:pPr>
            <a:r>
              <a:rPr lang="en-US" i="1" dirty="0">
                <a:solidFill>
                  <a:srgbClr val="666666"/>
                </a:solidFill>
              </a:rPr>
              <a:t>Finland</a:t>
            </a:r>
            <a:r>
              <a:rPr lang="en-US" dirty="0">
                <a:solidFill>
                  <a:srgbClr val="666666"/>
                </a:solidFill>
              </a:rPr>
              <a:t> </a:t>
            </a:r>
          </a:p>
          <a:p>
            <a:r>
              <a:rPr lang="en-US" dirty="0">
                <a:solidFill>
                  <a:srgbClr val="666666"/>
                </a:solidFill>
              </a:rPr>
              <a:t>The Finnish FSA would most likely first approach the AIFM and order it to cease the marketing. The AIFM may commit a criminal offence under Finnish law if it continues the marketing or markets without a license.</a:t>
            </a:r>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25</a:t>
            </a:fld>
            <a:endParaRPr lang="en-GB" noProof="0" dirty="0"/>
          </a:p>
        </p:txBody>
      </p:sp>
    </p:spTree>
    <p:extLst>
      <p:ext uri="{BB962C8B-B14F-4D97-AF65-F5344CB8AC3E}">
        <p14:creationId xmlns:p14="http://schemas.microsoft.com/office/powerpoint/2010/main" val="16072860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t>Consequences of breaches of any of the private placement requirements</a:t>
            </a:r>
            <a:endParaRPr lang="sv-SE" dirty="0"/>
          </a:p>
        </p:txBody>
      </p:sp>
      <p:sp>
        <p:nvSpPr>
          <p:cNvPr id="3" name="Platshållare för innehåll 2"/>
          <p:cNvSpPr>
            <a:spLocks noGrp="1"/>
          </p:cNvSpPr>
          <p:nvPr>
            <p:ph idx="1"/>
          </p:nvPr>
        </p:nvSpPr>
        <p:spPr>
          <a:xfrm>
            <a:off x="457200" y="1530915"/>
            <a:ext cx="8229600" cy="3311525"/>
          </a:xfrm>
        </p:spPr>
        <p:txBody>
          <a:bodyPr/>
          <a:lstStyle/>
          <a:p>
            <a:pPr marL="72000" indent="0">
              <a:buNone/>
            </a:pPr>
            <a:r>
              <a:rPr lang="en-US" i="1" dirty="0">
                <a:solidFill>
                  <a:srgbClr val="666666"/>
                </a:solidFill>
              </a:rPr>
              <a:t>Norway</a:t>
            </a:r>
          </a:p>
          <a:p>
            <a:r>
              <a:rPr lang="en-GB" dirty="0"/>
              <a:t>The Norwegian FSA would most likely first approach the AIFM and then order the entity to cease with the marketing. </a:t>
            </a:r>
            <a:r>
              <a:rPr lang="en-GB" dirty="0" smtClean="0"/>
              <a:t>The </a:t>
            </a:r>
            <a:r>
              <a:rPr lang="en-GB" dirty="0"/>
              <a:t>AIFM may commit a criminal offence under </a:t>
            </a:r>
            <a:r>
              <a:rPr lang="en-GB" dirty="0" smtClean="0"/>
              <a:t>Norwegian </a:t>
            </a:r>
            <a:r>
              <a:rPr lang="en-GB" dirty="0"/>
              <a:t>law if it continues the marketing or markets without a license. </a:t>
            </a:r>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26</a:t>
            </a:fld>
            <a:endParaRPr lang="en-GB" noProof="0" dirty="0"/>
          </a:p>
        </p:txBody>
      </p:sp>
    </p:spTree>
    <p:extLst>
      <p:ext uri="{BB962C8B-B14F-4D97-AF65-F5344CB8AC3E}">
        <p14:creationId xmlns:p14="http://schemas.microsoft.com/office/powerpoint/2010/main" val="41531829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t>Future regulatory changes for private placement rules</a:t>
            </a:r>
            <a:endParaRPr lang="sv-SE" dirty="0"/>
          </a:p>
        </p:txBody>
      </p:sp>
      <p:sp>
        <p:nvSpPr>
          <p:cNvPr id="3" name="Platshållare för innehåll 2"/>
          <p:cNvSpPr>
            <a:spLocks noGrp="1"/>
          </p:cNvSpPr>
          <p:nvPr>
            <p:ph idx="1"/>
          </p:nvPr>
        </p:nvSpPr>
        <p:spPr>
          <a:xfrm>
            <a:off x="457200" y="1443233"/>
            <a:ext cx="8229600" cy="3311525"/>
          </a:xfrm>
        </p:spPr>
        <p:txBody>
          <a:bodyPr/>
          <a:lstStyle/>
          <a:p>
            <a:pPr marL="72000" indent="0">
              <a:buNone/>
            </a:pPr>
            <a:r>
              <a:rPr lang="en-US" i="1" dirty="0">
                <a:solidFill>
                  <a:srgbClr val="666666"/>
                </a:solidFill>
              </a:rPr>
              <a:t>Sweden</a:t>
            </a:r>
          </a:p>
          <a:p>
            <a:r>
              <a:rPr lang="en-US" dirty="0">
                <a:solidFill>
                  <a:srgbClr val="666666"/>
                </a:solidFill>
              </a:rPr>
              <a:t>The implementation of the possible changes foreseen in the AIFMD, i.e. the possibility for </a:t>
            </a:r>
            <a:r>
              <a:rPr lang="en-US" u="sng" dirty="0">
                <a:solidFill>
                  <a:srgbClr val="666666"/>
                </a:solidFill>
              </a:rPr>
              <a:t>non-EEA managers to make use of an EU-passport</a:t>
            </a:r>
            <a:r>
              <a:rPr lang="en-US" dirty="0">
                <a:solidFill>
                  <a:srgbClr val="666666"/>
                </a:solidFill>
              </a:rPr>
              <a:t> from 2015 and the possibility for </a:t>
            </a:r>
            <a:r>
              <a:rPr lang="en-US" u="sng" dirty="0">
                <a:solidFill>
                  <a:srgbClr val="666666"/>
                </a:solidFill>
              </a:rPr>
              <a:t>revocation of the private placement rules</a:t>
            </a:r>
            <a:r>
              <a:rPr lang="en-US" dirty="0">
                <a:solidFill>
                  <a:srgbClr val="666666"/>
                </a:solidFill>
              </a:rPr>
              <a:t> in 2018. </a:t>
            </a:r>
          </a:p>
          <a:p>
            <a:r>
              <a:rPr lang="en-US" dirty="0">
                <a:solidFill>
                  <a:srgbClr val="666666"/>
                </a:solidFill>
              </a:rPr>
              <a:t>The relevant laws regarding these two possible changes were adopted in Sweden in 2014, but have not yet entered into force</a:t>
            </a:r>
            <a:r>
              <a:rPr lang="en-US" dirty="0" smtClean="0">
                <a:solidFill>
                  <a:srgbClr val="666666"/>
                </a:solidFill>
              </a:rPr>
              <a:t>.</a:t>
            </a:r>
          </a:p>
          <a:p>
            <a:r>
              <a:rPr lang="en-GB">
                <a:solidFill>
                  <a:srgbClr val="666666"/>
                </a:solidFill>
              </a:rPr>
              <a:t>It should be noted that the Swedish laws may need to be adjusted in order to be consistent with ESMA’s advice (see ESMA’s advice to the European Parliament, the Council and the Commission on the application of the AIFMD passport to non-EU AIFMs and AIFs, 18 July 2016, ESMA/2016/1140). </a:t>
            </a:r>
            <a:endParaRPr lang="en-US" dirty="0">
              <a:solidFill>
                <a:srgbClr val="666666"/>
              </a:solidFill>
            </a:endParaRPr>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27</a:t>
            </a:fld>
            <a:endParaRPr lang="en-GB" noProof="0" dirty="0"/>
          </a:p>
        </p:txBody>
      </p:sp>
    </p:spTree>
    <p:extLst>
      <p:ext uri="{BB962C8B-B14F-4D97-AF65-F5344CB8AC3E}">
        <p14:creationId xmlns:p14="http://schemas.microsoft.com/office/powerpoint/2010/main" val="10795141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t>Future regulatory changes for private placement rules</a:t>
            </a:r>
            <a:endParaRPr lang="sv-SE" dirty="0"/>
          </a:p>
        </p:txBody>
      </p:sp>
      <p:sp>
        <p:nvSpPr>
          <p:cNvPr id="3" name="Platshållare för innehåll 2"/>
          <p:cNvSpPr>
            <a:spLocks noGrp="1"/>
          </p:cNvSpPr>
          <p:nvPr>
            <p:ph idx="1"/>
          </p:nvPr>
        </p:nvSpPr>
        <p:spPr>
          <a:xfrm>
            <a:off x="457200" y="1468285"/>
            <a:ext cx="8229600" cy="3311525"/>
          </a:xfrm>
        </p:spPr>
        <p:txBody>
          <a:bodyPr/>
          <a:lstStyle/>
          <a:p>
            <a:pPr marL="72000" indent="0">
              <a:buNone/>
            </a:pPr>
            <a:r>
              <a:rPr lang="en-US" i="1" dirty="0">
                <a:solidFill>
                  <a:srgbClr val="666666"/>
                </a:solidFill>
              </a:rPr>
              <a:t>Finland</a:t>
            </a:r>
            <a:r>
              <a:rPr lang="en-US" dirty="0">
                <a:solidFill>
                  <a:srgbClr val="666666"/>
                </a:solidFill>
              </a:rPr>
              <a:t> </a:t>
            </a:r>
          </a:p>
          <a:p>
            <a:r>
              <a:rPr lang="en-US" dirty="0">
                <a:solidFill>
                  <a:srgbClr val="666666"/>
                </a:solidFill>
              </a:rPr>
              <a:t>The implementation of the possible changes foreseen in the AIFMD, i.e. the possibility for </a:t>
            </a:r>
            <a:r>
              <a:rPr lang="en-US" u="sng" dirty="0">
                <a:solidFill>
                  <a:srgbClr val="666666"/>
                </a:solidFill>
              </a:rPr>
              <a:t>non-EEA managers to make use of an EU-passport</a:t>
            </a:r>
            <a:r>
              <a:rPr lang="en-US" dirty="0">
                <a:solidFill>
                  <a:srgbClr val="666666"/>
                </a:solidFill>
              </a:rPr>
              <a:t> from 2015 and the possibility for </a:t>
            </a:r>
            <a:r>
              <a:rPr lang="en-US" u="sng" dirty="0">
                <a:solidFill>
                  <a:srgbClr val="666666"/>
                </a:solidFill>
              </a:rPr>
              <a:t>revocation of the private placement rules</a:t>
            </a:r>
            <a:r>
              <a:rPr lang="en-US" dirty="0">
                <a:solidFill>
                  <a:srgbClr val="666666"/>
                </a:solidFill>
              </a:rPr>
              <a:t> in 2018. </a:t>
            </a:r>
          </a:p>
          <a:p>
            <a:r>
              <a:rPr lang="en-US" dirty="0">
                <a:solidFill>
                  <a:srgbClr val="666666"/>
                </a:solidFill>
              </a:rPr>
              <a:t>No laws regarding these two possible changes have yet been adopted.</a:t>
            </a:r>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28</a:t>
            </a:fld>
            <a:endParaRPr lang="en-GB" noProof="0" dirty="0"/>
          </a:p>
        </p:txBody>
      </p:sp>
    </p:spTree>
    <p:extLst>
      <p:ext uri="{BB962C8B-B14F-4D97-AF65-F5344CB8AC3E}">
        <p14:creationId xmlns:p14="http://schemas.microsoft.com/office/powerpoint/2010/main" val="25012342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t>Future regulatory changes for private placement rules</a:t>
            </a:r>
            <a:endParaRPr lang="sv-SE" dirty="0"/>
          </a:p>
        </p:txBody>
      </p:sp>
      <p:sp>
        <p:nvSpPr>
          <p:cNvPr id="3" name="Platshållare för innehåll 2"/>
          <p:cNvSpPr>
            <a:spLocks noGrp="1"/>
          </p:cNvSpPr>
          <p:nvPr>
            <p:ph idx="1"/>
          </p:nvPr>
        </p:nvSpPr>
        <p:spPr>
          <a:xfrm>
            <a:off x="457200" y="1468285"/>
            <a:ext cx="8229600" cy="3311525"/>
          </a:xfrm>
        </p:spPr>
        <p:txBody>
          <a:bodyPr/>
          <a:lstStyle/>
          <a:p>
            <a:pPr marL="72000" indent="0">
              <a:buNone/>
            </a:pPr>
            <a:r>
              <a:rPr lang="en-US" i="1" dirty="0">
                <a:solidFill>
                  <a:srgbClr val="666666"/>
                </a:solidFill>
              </a:rPr>
              <a:t>Norway</a:t>
            </a:r>
          </a:p>
          <a:p>
            <a:r>
              <a:rPr lang="en-US" dirty="0">
                <a:solidFill>
                  <a:srgbClr val="666666"/>
                </a:solidFill>
              </a:rPr>
              <a:t>The implementation of the possible changes foreseen in the AIFMD, i.e. the possibility for non-EEA managers to make use of an EU-passport from 2015 and the possibility for revocation of the private placement rules in 2018. </a:t>
            </a:r>
          </a:p>
          <a:p>
            <a:r>
              <a:rPr lang="en-US" dirty="0">
                <a:solidFill>
                  <a:srgbClr val="666666"/>
                </a:solidFill>
              </a:rPr>
              <a:t>No laws regarding these two possible changes have yet been adopted.</a:t>
            </a:r>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29</a:t>
            </a:fld>
            <a:endParaRPr lang="en-GB" noProof="0" dirty="0"/>
          </a:p>
        </p:txBody>
      </p:sp>
    </p:spTree>
    <p:extLst>
      <p:ext uri="{BB962C8B-B14F-4D97-AF65-F5344CB8AC3E}">
        <p14:creationId xmlns:p14="http://schemas.microsoft.com/office/powerpoint/2010/main" val="1522370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err="1" smtClean="0"/>
              <a:t>Disclaimer</a:t>
            </a:r>
            <a:endParaRPr lang="sv-SE" dirty="0"/>
          </a:p>
        </p:txBody>
      </p:sp>
      <p:sp>
        <p:nvSpPr>
          <p:cNvPr id="3" name="Platshållare för innehåll 2"/>
          <p:cNvSpPr>
            <a:spLocks noGrp="1"/>
          </p:cNvSpPr>
          <p:nvPr>
            <p:ph idx="1"/>
          </p:nvPr>
        </p:nvSpPr>
        <p:spPr/>
        <p:txBody>
          <a:bodyPr/>
          <a:lstStyle/>
          <a:p>
            <a:pPr marL="72000" indent="0">
              <a:buNone/>
            </a:pPr>
            <a:r>
              <a:rPr lang="en-US" sz="1400" dirty="0">
                <a:solidFill>
                  <a:srgbClr val="666666"/>
                </a:solidFill>
              </a:rPr>
              <a:t>This presentation is intended as general information only and is not intended to provide legal or any other advice, and shall not be used as such. Since the presentation has not been produced as legal or other advice and is not exhaustive, no actions or decisions should be based on information in this presentation without seeking legal advice. </a:t>
            </a:r>
            <a:r>
              <a:rPr lang="en-US" sz="1400" dirty="0" err="1" smtClean="0">
                <a:solidFill>
                  <a:srgbClr val="666666"/>
                </a:solidFill>
              </a:rPr>
              <a:t>Gernandt</a:t>
            </a:r>
            <a:r>
              <a:rPr lang="en-US" sz="1400" dirty="0" smtClean="0">
                <a:solidFill>
                  <a:srgbClr val="666666"/>
                </a:solidFill>
              </a:rPr>
              <a:t> </a:t>
            </a:r>
            <a:r>
              <a:rPr lang="en-US" sz="1400" dirty="0">
                <a:solidFill>
                  <a:srgbClr val="666666"/>
                </a:solidFill>
              </a:rPr>
              <a:t>&amp; </a:t>
            </a:r>
            <a:r>
              <a:rPr lang="en-US" sz="1400" dirty="0" smtClean="0">
                <a:solidFill>
                  <a:srgbClr val="666666"/>
                </a:solidFill>
              </a:rPr>
              <a:t>Danielsson, </a:t>
            </a:r>
            <a:r>
              <a:rPr lang="en-US" sz="1400" dirty="0" err="1" smtClean="0">
                <a:solidFill>
                  <a:srgbClr val="666666"/>
                </a:solidFill>
              </a:rPr>
              <a:t>Wiersholm</a:t>
            </a:r>
            <a:r>
              <a:rPr lang="en-US" sz="1400" dirty="0" smtClean="0">
                <a:solidFill>
                  <a:srgbClr val="666666"/>
                </a:solidFill>
              </a:rPr>
              <a:t> or </a:t>
            </a:r>
            <a:r>
              <a:rPr lang="en-US" sz="1400" dirty="0" err="1" smtClean="0">
                <a:solidFill>
                  <a:srgbClr val="666666"/>
                </a:solidFill>
              </a:rPr>
              <a:t>Dittmar</a:t>
            </a:r>
            <a:r>
              <a:rPr lang="en-US" sz="1400" dirty="0" smtClean="0">
                <a:solidFill>
                  <a:srgbClr val="666666"/>
                </a:solidFill>
              </a:rPr>
              <a:t> </a:t>
            </a:r>
            <a:r>
              <a:rPr lang="en-US" sz="1400" dirty="0">
                <a:solidFill>
                  <a:srgbClr val="666666"/>
                </a:solidFill>
              </a:rPr>
              <a:t>&amp; </a:t>
            </a:r>
            <a:r>
              <a:rPr lang="en-US" sz="1400" dirty="0" err="1">
                <a:solidFill>
                  <a:srgbClr val="666666"/>
                </a:solidFill>
              </a:rPr>
              <a:t>Indrenius</a:t>
            </a:r>
            <a:r>
              <a:rPr lang="en-US" sz="1400" dirty="0">
                <a:solidFill>
                  <a:srgbClr val="666666"/>
                </a:solidFill>
              </a:rPr>
              <a:t> are </a:t>
            </a:r>
            <a:r>
              <a:rPr lang="en-US" sz="1400" dirty="0" smtClean="0">
                <a:solidFill>
                  <a:srgbClr val="666666"/>
                </a:solidFill>
              </a:rPr>
              <a:t>not responsible </a:t>
            </a:r>
            <a:r>
              <a:rPr lang="en-US" sz="1400" dirty="0">
                <a:solidFill>
                  <a:srgbClr val="666666"/>
                </a:solidFill>
              </a:rPr>
              <a:t>for any direct or indirect use of the contents of this presentation. </a:t>
            </a:r>
          </a:p>
          <a:p>
            <a:pPr marL="72000" indent="0">
              <a:buNone/>
            </a:pPr>
            <a:r>
              <a:rPr lang="en-US" sz="1400" dirty="0">
                <a:solidFill>
                  <a:srgbClr val="666666"/>
                </a:solidFill>
              </a:rPr>
              <a:t>If you need </a:t>
            </a:r>
            <a:r>
              <a:rPr lang="en-US" sz="1400" b="1" i="1" dirty="0">
                <a:solidFill>
                  <a:srgbClr val="666666"/>
                </a:solidFill>
              </a:rPr>
              <a:t>Swedish legal advice</a:t>
            </a:r>
            <a:r>
              <a:rPr lang="en-US" sz="1400" dirty="0">
                <a:solidFill>
                  <a:srgbClr val="666666"/>
                </a:solidFill>
              </a:rPr>
              <a:t>, you are welcome to contact one of our lawyers at </a:t>
            </a:r>
            <a:r>
              <a:rPr lang="en-US" sz="1400" dirty="0" err="1">
                <a:solidFill>
                  <a:srgbClr val="666666"/>
                </a:solidFill>
              </a:rPr>
              <a:t>Gernandt</a:t>
            </a:r>
            <a:r>
              <a:rPr lang="en-US" sz="1400" dirty="0">
                <a:solidFill>
                  <a:srgbClr val="666666"/>
                </a:solidFill>
              </a:rPr>
              <a:t> &amp; </a:t>
            </a:r>
            <a:r>
              <a:rPr lang="en-US" sz="1400" dirty="0" smtClean="0">
                <a:solidFill>
                  <a:srgbClr val="666666"/>
                </a:solidFill>
              </a:rPr>
              <a:t>Danielsson</a:t>
            </a:r>
          </a:p>
          <a:p>
            <a:pPr marL="72000" indent="0">
              <a:buNone/>
            </a:pPr>
            <a:r>
              <a:rPr lang="en-US" sz="1400" dirty="0" smtClean="0">
                <a:solidFill>
                  <a:srgbClr val="666666"/>
                </a:solidFill>
              </a:rPr>
              <a:t>If </a:t>
            </a:r>
            <a:r>
              <a:rPr lang="en-US" sz="1400" dirty="0">
                <a:solidFill>
                  <a:srgbClr val="666666"/>
                </a:solidFill>
              </a:rPr>
              <a:t>you need </a:t>
            </a:r>
            <a:r>
              <a:rPr lang="en-US" sz="1400" b="1" i="1" dirty="0">
                <a:solidFill>
                  <a:srgbClr val="666666"/>
                </a:solidFill>
              </a:rPr>
              <a:t>Finnish legal advice</a:t>
            </a:r>
            <a:r>
              <a:rPr lang="en-US" sz="1400" dirty="0">
                <a:solidFill>
                  <a:srgbClr val="666666"/>
                </a:solidFill>
              </a:rPr>
              <a:t>, you are welcome to contact one of the lawyers at </a:t>
            </a:r>
            <a:r>
              <a:rPr lang="en-US" sz="1400" dirty="0" err="1">
                <a:solidFill>
                  <a:srgbClr val="666666"/>
                </a:solidFill>
              </a:rPr>
              <a:t>Dittmar</a:t>
            </a:r>
            <a:r>
              <a:rPr lang="en-US" sz="1400" dirty="0">
                <a:solidFill>
                  <a:srgbClr val="666666"/>
                </a:solidFill>
              </a:rPr>
              <a:t> &amp; </a:t>
            </a:r>
            <a:r>
              <a:rPr lang="en-US" sz="1400" dirty="0" err="1" smtClean="0">
                <a:solidFill>
                  <a:srgbClr val="666666"/>
                </a:solidFill>
              </a:rPr>
              <a:t>Indrenius</a:t>
            </a:r>
            <a:r>
              <a:rPr lang="en-US" sz="1400" dirty="0" smtClean="0">
                <a:solidFill>
                  <a:srgbClr val="666666"/>
                </a:solidFill>
              </a:rPr>
              <a:t> </a:t>
            </a:r>
            <a:endParaRPr lang="en-US" sz="1400" dirty="0">
              <a:solidFill>
                <a:srgbClr val="666666"/>
              </a:solidFill>
            </a:endParaRPr>
          </a:p>
          <a:p>
            <a:pPr marL="72000" indent="0">
              <a:buNone/>
            </a:pPr>
            <a:r>
              <a:rPr lang="en-US" sz="1400" dirty="0">
                <a:solidFill>
                  <a:srgbClr val="666666"/>
                </a:solidFill>
              </a:rPr>
              <a:t>If you need </a:t>
            </a:r>
            <a:r>
              <a:rPr lang="en-US" sz="1400" b="1" i="1" dirty="0">
                <a:solidFill>
                  <a:srgbClr val="666666"/>
                </a:solidFill>
              </a:rPr>
              <a:t>Norwegian legal advice</a:t>
            </a:r>
            <a:r>
              <a:rPr lang="en-US" sz="1400" dirty="0">
                <a:solidFill>
                  <a:srgbClr val="666666"/>
                </a:solidFill>
              </a:rPr>
              <a:t>, you are welcome to contact one of </a:t>
            </a:r>
            <a:r>
              <a:rPr lang="en-US" sz="1400" dirty="0" smtClean="0">
                <a:solidFill>
                  <a:srgbClr val="666666"/>
                </a:solidFill>
              </a:rPr>
              <a:t>the </a:t>
            </a:r>
            <a:r>
              <a:rPr lang="en-US" sz="1400" dirty="0">
                <a:solidFill>
                  <a:srgbClr val="666666"/>
                </a:solidFill>
              </a:rPr>
              <a:t>lawyers at </a:t>
            </a:r>
            <a:r>
              <a:rPr lang="en-US" sz="1400" dirty="0" err="1">
                <a:solidFill>
                  <a:srgbClr val="666666"/>
                </a:solidFill>
              </a:rPr>
              <a:t>Wiersholm</a:t>
            </a:r>
            <a:r>
              <a:rPr lang="en-US" sz="1400" dirty="0">
                <a:solidFill>
                  <a:srgbClr val="666666"/>
                </a:solidFill>
              </a:rPr>
              <a:t> </a:t>
            </a:r>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3</a:t>
            </a:fld>
            <a:endParaRPr lang="en-GB" noProof="0" dirty="0"/>
          </a:p>
        </p:txBody>
      </p:sp>
    </p:spTree>
    <p:extLst>
      <p:ext uri="{BB962C8B-B14F-4D97-AF65-F5344CB8AC3E}">
        <p14:creationId xmlns:p14="http://schemas.microsoft.com/office/powerpoint/2010/main" val="40330120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ubrik 6"/>
          <p:cNvSpPr>
            <a:spLocks noGrp="1"/>
          </p:cNvSpPr>
          <p:nvPr>
            <p:ph type="title"/>
          </p:nvPr>
        </p:nvSpPr>
        <p:spPr/>
        <p:txBody>
          <a:bodyPr anchor="t"/>
          <a:lstStyle/>
          <a:p>
            <a:r>
              <a:rPr lang="sv-SE" noProof="0" smtClean="0"/>
              <a:t>Contact details</a:t>
            </a:r>
            <a:endParaRPr lang="sv-SE" noProof="0" dirty="0"/>
          </a:p>
        </p:txBody>
      </p:sp>
      <p:sp>
        <p:nvSpPr>
          <p:cNvPr id="6" name="Platshållare för bildnummer 5"/>
          <p:cNvSpPr>
            <a:spLocks noGrp="1"/>
          </p:cNvSpPr>
          <p:nvPr>
            <p:ph type="sldNum" sz="quarter" idx="48"/>
          </p:nvPr>
        </p:nvSpPr>
        <p:spPr/>
        <p:txBody>
          <a:bodyPr/>
          <a:lstStyle/>
          <a:p>
            <a:fld id="{79E3B670-628E-5C4A-843A-8876CE8290A1}" type="slidenum">
              <a:rPr lang="sv-SE" smtClean="0"/>
              <a:pPr/>
              <a:t>30</a:t>
            </a:fld>
            <a:endParaRPr lang="sv-SE" dirty="0"/>
          </a:p>
        </p:txBody>
      </p:sp>
      <p:grpSp>
        <p:nvGrpSpPr>
          <p:cNvPr id="26" name="Grupp 25"/>
          <p:cNvGrpSpPr/>
          <p:nvPr>
            <p:custDataLst>
              <p:tags r:id="rId1"/>
            </p:custDataLst>
          </p:nvPr>
        </p:nvGrpSpPr>
        <p:grpSpPr>
          <a:xfrm>
            <a:off x="457200" y="1789912"/>
            <a:ext cx="2808000" cy="1290012"/>
            <a:chOff x="828000" y="1873012"/>
            <a:chExt cx="2808000" cy="1290012"/>
          </a:xfrm>
        </p:grpSpPr>
        <p:sp>
          <p:nvSpPr>
            <p:cNvPr id="27" name="Rektangel 26"/>
            <p:cNvSpPr>
              <a:spLocks/>
            </p:cNvSpPr>
            <p:nvPr/>
          </p:nvSpPr>
          <p:spPr>
            <a:xfrm>
              <a:off x="828000" y="1891012"/>
              <a:ext cx="1260000" cy="1260000"/>
            </a:xfrm>
            <a:prstGeom prst="rect">
              <a:avLst/>
            </a:prstGeom>
            <a:blipFill>
              <a:blip r:embed="rId7"/>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solidFill>
                  <a:srgbClr val="015291"/>
                </a:solidFill>
                <a:latin typeface="Georgia" panose="02040502050405020303" pitchFamily="18" charset="0"/>
              </a:endParaRPr>
            </a:p>
          </p:txBody>
        </p:sp>
        <p:sp>
          <p:nvSpPr>
            <p:cNvPr id="28" name="textruta 27"/>
            <p:cNvSpPr txBox="1"/>
            <p:nvPr/>
          </p:nvSpPr>
          <p:spPr>
            <a:xfrm>
              <a:off x="2124000" y="1873012"/>
              <a:ext cx="1512000" cy="289823"/>
            </a:xfrm>
            <a:prstGeom prst="rect">
              <a:avLst/>
            </a:prstGeom>
            <a:noFill/>
          </p:spPr>
          <p:txBody>
            <a:bodyPr wrap="square" lIns="0" tIns="0" rIns="0" bIns="0" rtlCol="0">
              <a:spAutoFit/>
            </a:bodyPr>
            <a:lstStyle/>
            <a:p>
              <a:pPr>
                <a:lnSpc>
                  <a:spcPts val="1300"/>
                </a:lnSpc>
              </a:pPr>
              <a:r>
                <a:rPr lang="en-GB" sz="1000" dirty="0">
                  <a:solidFill>
                    <a:schemeClr val="accent1"/>
                  </a:solidFill>
                  <a:latin typeface="+mj-lt"/>
                </a:rPr>
                <a:t>Niclas Rockborn</a:t>
              </a:r>
            </a:p>
            <a:p>
              <a:r>
                <a:rPr lang="en-GB" sz="800" dirty="0">
                  <a:solidFill>
                    <a:schemeClr val="accent1"/>
                  </a:solidFill>
                  <a:latin typeface="+mj-lt"/>
                </a:rPr>
                <a:t>Partner</a:t>
              </a:r>
            </a:p>
          </p:txBody>
        </p:sp>
        <p:sp>
          <p:nvSpPr>
            <p:cNvPr id="29" name="textruta 28"/>
            <p:cNvSpPr txBox="1"/>
            <p:nvPr/>
          </p:nvSpPr>
          <p:spPr>
            <a:xfrm>
              <a:off x="2124000" y="2197012"/>
              <a:ext cx="1512000" cy="107722"/>
            </a:xfrm>
            <a:prstGeom prst="rect">
              <a:avLst/>
            </a:prstGeom>
            <a:noFill/>
          </p:spPr>
          <p:txBody>
            <a:bodyPr wrap="square" lIns="0" tIns="0" rIns="0" bIns="0" rtlCol="0">
              <a:spAutoFit/>
            </a:bodyPr>
            <a:lstStyle/>
            <a:p>
              <a:endParaRPr lang="en-GB" sz="700" kern="0" dirty="0">
                <a:solidFill>
                  <a:srgbClr val="666666"/>
                </a:solidFill>
                <a:latin typeface="Arial" panose="020B0604020202020204" pitchFamily="34" charset="0"/>
              </a:endParaRPr>
            </a:p>
          </p:txBody>
        </p:sp>
        <p:sp>
          <p:nvSpPr>
            <p:cNvPr id="30" name="textruta 29"/>
            <p:cNvSpPr txBox="1"/>
            <p:nvPr/>
          </p:nvSpPr>
          <p:spPr>
            <a:xfrm>
              <a:off x="2124000" y="2793692"/>
              <a:ext cx="1512000" cy="369332"/>
            </a:xfrm>
            <a:prstGeom prst="rect">
              <a:avLst/>
            </a:prstGeom>
            <a:noFill/>
          </p:spPr>
          <p:txBody>
            <a:bodyPr wrap="square" lIns="0" tIns="0" rIns="0" bIns="0" rtlCol="0">
              <a:spAutoFit/>
            </a:bodyPr>
            <a:lstStyle/>
            <a:p>
              <a:r>
                <a:rPr lang="en-GB" sz="800" dirty="0">
                  <a:solidFill>
                    <a:srgbClr val="000000"/>
                  </a:solidFill>
                </a:rPr>
                <a:t>Direct</a:t>
              </a:r>
              <a:r>
                <a:rPr lang="en-GB" sz="700" kern="0" dirty="0" smtClean="0">
                  <a:solidFill>
                    <a:srgbClr val="666666"/>
                  </a:solidFill>
                  <a:latin typeface="Arial" panose="020B0604020202020204" pitchFamily="34" charset="0"/>
                </a:rPr>
                <a:t>: </a:t>
              </a:r>
              <a:r>
                <a:rPr lang="en-GB" sz="800" dirty="0">
                  <a:solidFill>
                    <a:srgbClr val="000000"/>
                  </a:solidFill>
                </a:rPr>
                <a:t>+46 8 670 66 46</a:t>
              </a:r>
            </a:p>
            <a:p>
              <a:r>
                <a:rPr lang="en-GB" sz="800" dirty="0">
                  <a:solidFill>
                    <a:srgbClr val="000000"/>
                  </a:solidFill>
                </a:rPr>
                <a:t>Mobile: +46 734 15 26 46</a:t>
              </a:r>
            </a:p>
            <a:p>
              <a:r>
                <a:rPr lang="en-GB" sz="800" dirty="0">
                  <a:solidFill>
                    <a:srgbClr val="000000"/>
                  </a:solidFill>
                </a:rPr>
                <a:t>niclas.rockborn@gda.se</a:t>
              </a:r>
            </a:p>
          </p:txBody>
        </p:sp>
      </p:grpSp>
      <p:grpSp>
        <p:nvGrpSpPr>
          <p:cNvPr id="41" name="Grupp 40"/>
          <p:cNvGrpSpPr/>
          <p:nvPr>
            <p:custDataLst>
              <p:tags r:id="rId2"/>
            </p:custDataLst>
          </p:nvPr>
        </p:nvGrpSpPr>
        <p:grpSpPr>
          <a:xfrm>
            <a:off x="5055792" y="2852861"/>
            <a:ext cx="2808000" cy="1278000"/>
            <a:chOff x="828000" y="1873012"/>
            <a:chExt cx="2808000" cy="1278000"/>
          </a:xfrm>
        </p:grpSpPr>
        <p:sp>
          <p:nvSpPr>
            <p:cNvPr id="42" name="Rektangel 41"/>
            <p:cNvSpPr>
              <a:spLocks/>
            </p:cNvSpPr>
            <p:nvPr/>
          </p:nvSpPr>
          <p:spPr>
            <a:xfrm>
              <a:off x="828000" y="1891012"/>
              <a:ext cx="1260000" cy="1260000"/>
            </a:xfrm>
            <a:prstGeom prst="rect">
              <a:avLst/>
            </a:prstGeom>
            <a:solidFill>
              <a:srgbClr val="FFFFFF"/>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solidFill>
                  <a:srgbClr val="015291"/>
                </a:solidFill>
                <a:latin typeface="Georgia" panose="02040502050405020303" pitchFamily="18" charset="0"/>
              </a:endParaRPr>
            </a:p>
          </p:txBody>
        </p:sp>
        <p:sp>
          <p:nvSpPr>
            <p:cNvPr id="43" name="textruta 42"/>
            <p:cNvSpPr txBox="1"/>
            <p:nvPr/>
          </p:nvSpPr>
          <p:spPr>
            <a:xfrm>
              <a:off x="2124000" y="1873012"/>
              <a:ext cx="1512000" cy="153888"/>
            </a:xfrm>
            <a:prstGeom prst="rect">
              <a:avLst/>
            </a:prstGeom>
            <a:noFill/>
          </p:spPr>
          <p:txBody>
            <a:bodyPr wrap="square" lIns="0" tIns="0" rIns="0" bIns="0" rtlCol="0">
              <a:spAutoFit/>
            </a:bodyPr>
            <a:lstStyle/>
            <a:p>
              <a:endParaRPr lang="en-GB" sz="1000" kern="0" dirty="0">
                <a:solidFill>
                  <a:srgbClr val="015291"/>
                </a:solidFill>
                <a:latin typeface="Georgia" panose="02040502050405020303" pitchFamily="18" charset="0"/>
              </a:endParaRPr>
            </a:p>
          </p:txBody>
        </p:sp>
        <p:sp>
          <p:nvSpPr>
            <p:cNvPr id="44" name="textruta 43"/>
            <p:cNvSpPr txBox="1"/>
            <p:nvPr/>
          </p:nvSpPr>
          <p:spPr>
            <a:xfrm>
              <a:off x="2124000" y="2197012"/>
              <a:ext cx="1512000" cy="107722"/>
            </a:xfrm>
            <a:prstGeom prst="rect">
              <a:avLst/>
            </a:prstGeom>
            <a:noFill/>
          </p:spPr>
          <p:txBody>
            <a:bodyPr wrap="square" lIns="0" tIns="0" rIns="0" bIns="0" rtlCol="0">
              <a:spAutoFit/>
            </a:bodyPr>
            <a:lstStyle/>
            <a:p>
              <a:endParaRPr lang="en-GB" sz="700" kern="0" dirty="0">
                <a:solidFill>
                  <a:srgbClr val="666666"/>
                </a:solidFill>
                <a:latin typeface="Arial" panose="020B0604020202020204" pitchFamily="34" charset="0"/>
              </a:endParaRPr>
            </a:p>
          </p:txBody>
        </p:sp>
        <p:sp>
          <p:nvSpPr>
            <p:cNvPr id="45" name="textruta 44"/>
            <p:cNvSpPr txBox="1"/>
            <p:nvPr/>
          </p:nvSpPr>
          <p:spPr>
            <a:xfrm>
              <a:off x="2124000" y="2852212"/>
              <a:ext cx="1512000" cy="107722"/>
            </a:xfrm>
            <a:prstGeom prst="rect">
              <a:avLst/>
            </a:prstGeom>
            <a:noFill/>
          </p:spPr>
          <p:txBody>
            <a:bodyPr wrap="square" lIns="0" tIns="0" rIns="0" bIns="0" rtlCol="0">
              <a:spAutoFit/>
            </a:bodyPr>
            <a:lstStyle/>
            <a:p>
              <a:endParaRPr lang="en-GB" sz="700" kern="0" dirty="0">
                <a:solidFill>
                  <a:srgbClr val="666666"/>
                </a:solidFill>
                <a:latin typeface="Arial" panose="020B0604020202020204" pitchFamily="34" charset="0"/>
              </a:endParaRPr>
            </a:p>
          </p:txBody>
        </p:sp>
      </p:grpSp>
      <p:grpSp>
        <p:nvGrpSpPr>
          <p:cNvPr id="71" name="Grupp 70"/>
          <p:cNvGrpSpPr/>
          <p:nvPr>
            <p:custDataLst>
              <p:tags r:id="rId3"/>
            </p:custDataLst>
          </p:nvPr>
        </p:nvGrpSpPr>
        <p:grpSpPr>
          <a:xfrm>
            <a:off x="3265200" y="3096000"/>
            <a:ext cx="2808000" cy="1278000"/>
            <a:chOff x="828000" y="1873012"/>
            <a:chExt cx="2808000" cy="1278000"/>
          </a:xfrm>
        </p:grpSpPr>
        <p:sp>
          <p:nvSpPr>
            <p:cNvPr id="72" name="Rektangel 71"/>
            <p:cNvSpPr>
              <a:spLocks/>
            </p:cNvSpPr>
            <p:nvPr/>
          </p:nvSpPr>
          <p:spPr>
            <a:xfrm>
              <a:off x="828000" y="1891012"/>
              <a:ext cx="1260000" cy="1260000"/>
            </a:xfrm>
            <a:prstGeom prst="rect">
              <a:avLst/>
            </a:prstGeom>
            <a:solidFill>
              <a:srgbClr val="FFFFFF"/>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solidFill>
                  <a:srgbClr val="015291"/>
                </a:solidFill>
                <a:latin typeface="Georgia" panose="02040502050405020303" pitchFamily="18" charset="0"/>
              </a:endParaRPr>
            </a:p>
          </p:txBody>
        </p:sp>
        <p:sp>
          <p:nvSpPr>
            <p:cNvPr id="73" name="textruta 72"/>
            <p:cNvSpPr txBox="1"/>
            <p:nvPr/>
          </p:nvSpPr>
          <p:spPr>
            <a:xfrm>
              <a:off x="2124000" y="1873012"/>
              <a:ext cx="1512000" cy="153888"/>
            </a:xfrm>
            <a:prstGeom prst="rect">
              <a:avLst/>
            </a:prstGeom>
            <a:noFill/>
          </p:spPr>
          <p:txBody>
            <a:bodyPr wrap="square" lIns="0" tIns="0" rIns="0" bIns="0" rtlCol="0">
              <a:spAutoFit/>
            </a:bodyPr>
            <a:lstStyle/>
            <a:p>
              <a:endParaRPr lang="en-GB" sz="1000" kern="0" dirty="0">
                <a:solidFill>
                  <a:srgbClr val="015291"/>
                </a:solidFill>
                <a:latin typeface="Georgia" panose="02040502050405020303" pitchFamily="18" charset="0"/>
              </a:endParaRPr>
            </a:p>
          </p:txBody>
        </p:sp>
        <p:sp>
          <p:nvSpPr>
            <p:cNvPr id="74" name="textruta 73"/>
            <p:cNvSpPr txBox="1"/>
            <p:nvPr/>
          </p:nvSpPr>
          <p:spPr>
            <a:xfrm>
              <a:off x="2124000" y="2197012"/>
              <a:ext cx="1512000" cy="107722"/>
            </a:xfrm>
            <a:prstGeom prst="rect">
              <a:avLst/>
            </a:prstGeom>
            <a:noFill/>
          </p:spPr>
          <p:txBody>
            <a:bodyPr wrap="square" lIns="0" tIns="0" rIns="0" bIns="0" rtlCol="0">
              <a:spAutoFit/>
            </a:bodyPr>
            <a:lstStyle/>
            <a:p>
              <a:endParaRPr lang="en-GB" sz="700" kern="0" dirty="0">
                <a:solidFill>
                  <a:srgbClr val="666666"/>
                </a:solidFill>
                <a:latin typeface="Arial" panose="020B0604020202020204" pitchFamily="34" charset="0"/>
              </a:endParaRPr>
            </a:p>
          </p:txBody>
        </p:sp>
        <p:sp>
          <p:nvSpPr>
            <p:cNvPr id="75" name="textruta 74"/>
            <p:cNvSpPr txBox="1"/>
            <p:nvPr/>
          </p:nvSpPr>
          <p:spPr>
            <a:xfrm>
              <a:off x="2124000" y="2841412"/>
              <a:ext cx="1512000" cy="107722"/>
            </a:xfrm>
            <a:prstGeom prst="rect">
              <a:avLst/>
            </a:prstGeom>
            <a:noFill/>
          </p:spPr>
          <p:txBody>
            <a:bodyPr wrap="square" lIns="0" tIns="0" rIns="0" bIns="0" rtlCol="0">
              <a:spAutoFit/>
            </a:bodyPr>
            <a:lstStyle/>
            <a:p>
              <a:endParaRPr lang="en-GB" sz="700" kern="0" dirty="0">
                <a:solidFill>
                  <a:srgbClr val="666666"/>
                </a:solidFill>
                <a:latin typeface="Arial" panose="020B0604020202020204" pitchFamily="34" charset="0"/>
              </a:endParaRPr>
            </a:p>
          </p:txBody>
        </p:sp>
      </p:grpSp>
      <p:sp>
        <p:nvSpPr>
          <p:cNvPr id="3" name="textruta 2"/>
          <p:cNvSpPr txBox="1"/>
          <p:nvPr/>
        </p:nvSpPr>
        <p:spPr>
          <a:xfrm>
            <a:off x="403397" y="998231"/>
            <a:ext cx="2066795" cy="523220"/>
          </a:xfrm>
          <a:prstGeom prst="rect">
            <a:avLst/>
          </a:prstGeom>
          <a:noFill/>
        </p:spPr>
        <p:txBody>
          <a:bodyPr wrap="square" rtlCol="0">
            <a:spAutoFit/>
          </a:bodyPr>
          <a:lstStyle/>
          <a:p>
            <a:r>
              <a:rPr lang="sv-SE" sz="1400" i="1" dirty="0" smtClean="0">
                <a:latin typeface="+mn-lt"/>
              </a:rPr>
              <a:t>Gernandt &amp; Danielsson</a:t>
            </a:r>
          </a:p>
          <a:p>
            <a:r>
              <a:rPr lang="sv-SE" sz="1400" dirty="0" smtClean="0">
                <a:latin typeface="+mn-lt"/>
              </a:rPr>
              <a:t>for Swedish </a:t>
            </a:r>
            <a:r>
              <a:rPr lang="sv-SE" sz="1400" dirty="0" err="1" smtClean="0">
                <a:latin typeface="+mn-lt"/>
              </a:rPr>
              <a:t>law</a:t>
            </a:r>
            <a:endParaRPr lang="sv-SE" sz="1400" dirty="0">
              <a:latin typeface="+mn-lt"/>
            </a:endParaRPr>
          </a:p>
        </p:txBody>
      </p:sp>
      <p:sp>
        <p:nvSpPr>
          <p:cNvPr id="36" name="textruta 35"/>
          <p:cNvSpPr txBox="1"/>
          <p:nvPr/>
        </p:nvSpPr>
        <p:spPr>
          <a:xfrm>
            <a:off x="3521965" y="999640"/>
            <a:ext cx="2066795" cy="523220"/>
          </a:xfrm>
          <a:prstGeom prst="rect">
            <a:avLst/>
          </a:prstGeom>
          <a:noFill/>
        </p:spPr>
        <p:txBody>
          <a:bodyPr wrap="square" rtlCol="0">
            <a:spAutoFit/>
          </a:bodyPr>
          <a:lstStyle/>
          <a:p>
            <a:r>
              <a:rPr lang="sv-SE" sz="1400" i="1" dirty="0" smtClean="0">
                <a:latin typeface="+mn-lt"/>
              </a:rPr>
              <a:t>Dittmar &amp; </a:t>
            </a:r>
            <a:r>
              <a:rPr lang="sv-SE" sz="1400" i="1" dirty="0" err="1" smtClean="0">
                <a:latin typeface="+mn-lt"/>
              </a:rPr>
              <a:t>Indrenius</a:t>
            </a:r>
            <a:endParaRPr lang="sv-SE" sz="1400" i="1" dirty="0" smtClean="0">
              <a:latin typeface="+mn-lt"/>
            </a:endParaRPr>
          </a:p>
          <a:p>
            <a:r>
              <a:rPr lang="sv-SE" sz="1400" dirty="0" smtClean="0">
                <a:latin typeface="+mn-lt"/>
              </a:rPr>
              <a:t>for </a:t>
            </a:r>
            <a:r>
              <a:rPr lang="sv-SE" sz="1400" dirty="0" err="1" smtClean="0">
                <a:latin typeface="+mn-lt"/>
              </a:rPr>
              <a:t>Finnish</a:t>
            </a:r>
            <a:r>
              <a:rPr lang="sv-SE" sz="1400" dirty="0" smtClean="0">
                <a:latin typeface="+mn-lt"/>
              </a:rPr>
              <a:t> </a:t>
            </a:r>
            <a:r>
              <a:rPr lang="sv-SE" sz="1400" dirty="0" err="1" smtClean="0">
                <a:latin typeface="+mn-lt"/>
              </a:rPr>
              <a:t>law</a:t>
            </a:r>
            <a:endParaRPr lang="sv-SE" sz="1400" dirty="0">
              <a:latin typeface="+mn-lt"/>
            </a:endParaRPr>
          </a:p>
        </p:txBody>
      </p:sp>
      <p:grpSp>
        <p:nvGrpSpPr>
          <p:cNvPr id="37" name="Grupp 36"/>
          <p:cNvGrpSpPr/>
          <p:nvPr>
            <p:custDataLst>
              <p:tags r:id="rId4"/>
            </p:custDataLst>
          </p:nvPr>
        </p:nvGrpSpPr>
        <p:grpSpPr>
          <a:xfrm>
            <a:off x="6027216" y="1807988"/>
            <a:ext cx="2161152" cy="812275"/>
            <a:chOff x="2123728" y="2041431"/>
            <a:chExt cx="2161152" cy="812275"/>
          </a:xfrm>
        </p:grpSpPr>
        <p:sp>
          <p:nvSpPr>
            <p:cNvPr id="38" name="textruta 37"/>
            <p:cNvSpPr txBox="1"/>
            <p:nvPr/>
          </p:nvSpPr>
          <p:spPr>
            <a:xfrm>
              <a:off x="2123728" y="2041431"/>
              <a:ext cx="2161152" cy="333425"/>
            </a:xfrm>
            <a:prstGeom prst="rect">
              <a:avLst/>
            </a:prstGeom>
            <a:noFill/>
          </p:spPr>
          <p:txBody>
            <a:bodyPr wrap="square" tIns="0" bIns="0" rtlCol="0">
              <a:spAutoFit/>
            </a:bodyPr>
            <a:lstStyle/>
            <a:p>
              <a:pPr>
                <a:lnSpc>
                  <a:spcPts val="1300"/>
                </a:lnSpc>
              </a:pPr>
              <a:r>
                <a:rPr lang="en-GB" sz="1000" dirty="0">
                  <a:solidFill>
                    <a:schemeClr val="accent1"/>
                  </a:solidFill>
                  <a:latin typeface="+mj-lt"/>
                </a:rPr>
                <a:t>Kjersti T. Trøbråten  </a:t>
              </a:r>
              <a:endParaRPr lang="en-GB" sz="1000" dirty="0" smtClean="0">
                <a:solidFill>
                  <a:schemeClr val="accent1"/>
                </a:solidFill>
                <a:latin typeface="+mj-lt"/>
              </a:endParaRPr>
            </a:p>
            <a:p>
              <a:pPr>
                <a:lnSpc>
                  <a:spcPts val="1300"/>
                </a:lnSpc>
              </a:pPr>
              <a:r>
                <a:rPr lang="en-GB" sz="800" dirty="0" smtClean="0">
                  <a:solidFill>
                    <a:schemeClr val="accent1"/>
                  </a:solidFill>
                  <a:latin typeface="+mj-lt"/>
                </a:rPr>
                <a:t>Partner</a:t>
              </a:r>
              <a:endParaRPr lang="en-GB" sz="800" dirty="0">
                <a:solidFill>
                  <a:schemeClr val="accent1"/>
                </a:solidFill>
                <a:latin typeface="+mj-lt"/>
              </a:endParaRPr>
            </a:p>
          </p:txBody>
        </p:sp>
        <p:sp>
          <p:nvSpPr>
            <p:cNvPr id="39" name="textruta 38"/>
            <p:cNvSpPr txBox="1"/>
            <p:nvPr/>
          </p:nvSpPr>
          <p:spPr>
            <a:xfrm>
              <a:off x="2123728" y="2366393"/>
              <a:ext cx="2161152" cy="141064"/>
            </a:xfrm>
            <a:prstGeom prst="rect">
              <a:avLst/>
            </a:prstGeom>
            <a:noFill/>
          </p:spPr>
          <p:txBody>
            <a:bodyPr wrap="square" tIns="0" bIns="0" rtlCol="0">
              <a:spAutoFit/>
            </a:bodyPr>
            <a:lstStyle/>
            <a:p>
              <a:pPr>
                <a:lnSpc>
                  <a:spcPts val="1100"/>
                </a:lnSpc>
              </a:pPr>
              <a:endParaRPr lang="en-GB" sz="900" dirty="0">
                <a:solidFill>
                  <a:schemeClr val="accent1"/>
                </a:solidFill>
                <a:latin typeface="+mj-lt"/>
              </a:endParaRPr>
            </a:p>
          </p:txBody>
        </p:sp>
        <p:sp>
          <p:nvSpPr>
            <p:cNvPr id="40" name="textruta 39"/>
            <p:cNvSpPr txBox="1"/>
            <p:nvPr/>
          </p:nvSpPr>
          <p:spPr>
            <a:xfrm>
              <a:off x="2123728" y="2507457"/>
              <a:ext cx="2161152" cy="346249"/>
            </a:xfrm>
            <a:prstGeom prst="rect">
              <a:avLst/>
            </a:prstGeom>
            <a:noFill/>
          </p:spPr>
          <p:txBody>
            <a:bodyPr wrap="square" tIns="0" bIns="0" rtlCol="0">
              <a:spAutoFit/>
            </a:bodyPr>
            <a:lstStyle/>
            <a:p>
              <a:pPr>
                <a:lnSpc>
                  <a:spcPts val="900"/>
                </a:lnSpc>
              </a:pPr>
              <a:r>
                <a:rPr lang="it-IT" sz="800" dirty="0" smtClean="0">
                  <a:solidFill>
                    <a:srgbClr val="000000"/>
                  </a:solidFill>
                </a:rPr>
                <a:t>Telephone: </a:t>
              </a:r>
              <a:r>
                <a:rPr lang="it-IT" sz="800" dirty="0">
                  <a:solidFill>
                    <a:srgbClr val="000000"/>
                  </a:solidFill>
                </a:rPr>
                <a:t>+:+47 210 210 00</a:t>
              </a:r>
              <a:endParaRPr lang="it-IT" sz="800" dirty="0" smtClean="0">
                <a:solidFill>
                  <a:srgbClr val="000000"/>
                </a:solidFill>
              </a:endParaRPr>
            </a:p>
            <a:p>
              <a:pPr>
                <a:lnSpc>
                  <a:spcPts val="900"/>
                </a:lnSpc>
              </a:pPr>
              <a:r>
                <a:rPr lang="it-IT" sz="800" dirty="0" smtClean="0">
                  <a:solidFill>
                    <a:srgbClr val="000000"/>
                  </a:solidFill>
                </a:rPr>
                <a:t>Mobile: </a:t>
              </a:r>
              <a:r>
                <a:rPr lang="it-IT" sz="800" dirty="0">
                  <a:solidFill>
                    <a:srgbClr val="000000"/>
                  </a:solidFill>
                </a:rPr>
                <a:t>+47 93 26 13 41 </a:t>
              </a:r>
              <a:endParaRPr lang="it-IT" sz="800" dirty="0" smtClean="0">
                <a:solidFill>
                  <a:srgbClr val="000000"/>
                </a:solidFill>
              </a:endParaRPr>
            </a:p>
            <a:p>
              <a:pPr>
                <a:lnSpc>
                  <a:spcPts val="900"/>
                </a:lnSpc>
              </a:pPr>
              <a:r>
                <a:rPr lang="it-IT" sz="800" dirty="0" smtClean="0">
                  <a:solidFill>
                    <a:srgbClr val="000000"/>
                  </a:solidFill>
                </a:rPr>
                <a:t>E-mail: ktt@wiesrholm.no</a:t>
              </a:r>
              <a:endParaRPr lang="en-GB" sz="800" dirty="0">
                <a:solidFill>
                  <a:srgbClr val="000000"/>
                </a:solidFill>
              </a:endParaRPr>
            </a:p>
          </p:txBody>
        </p:sp>
      </p:grpSp>
      <p:grpSp>
        <p:nvGrpSpPr>
          <p:cNvPr id="50" name="Grupp 49"/>
          <p:cNvGrpSpPr/>
          <p:nvPr>
            <p:custDataLst>
              <p:tags r:id="rId5"/>
            </p:custDataLst>
          </p:nvPr>
        </p:nvGrpSpPr>
        <p:grpSpPr>
          <a:xfrm>
            <a:off x="3510605" y="1842331"/>
            <a:ext cx="2161152" cy="769126"/>
            <a:chOff x="2123728" y="2041431"/>
            <a:chExt cx="2161152" cy="769126"/>
          </a:xfrm>
        </p:grpSpPr>
        <p:sp>
          <p:nvSpPr>
            <p:cNvPr id="51" name="textruta 50"/>
            <p:cNvSpPr txBox="1"/>
            <p:nvPr/>
          </p:nvSpPr>
          <p:spPr>
            <a:xfrm>
              <a:off x="2123728" y="2041431"/>
              <a:ext cx="2161152" cy="333425"/>
            </a:xfrm>
            <a:prstGeom prst="rect">
              <a:avLst/>
            </a:prstGeom>
            <a:noFill/>
          </p:spPr>
          <p:txBody>
            <a:bodyPr wrap="square" tIns="0" bIns="0" rtlCol="0">
              <a:spAutoFit/>
            </a:bodyPr>
            <a:lstStyle/>
            <a:p>
              <a:pPr>
                <a:lnSpc>
                  <a:spcPts val="1300"/>
                </a:lnSpc>
              </a:pPr>
              <a:r>
                <a:rPr lang="en-GB" sz="1000" dirty="0" err="1" smtClean="0">
                  <a:solidFill>
                    <a:schemeClr val="accent1"/>
                  </a:solidFill>
                  <a:latin typeface="+mj-lt"/>
                </a:rPr>
                <a:t>Juha-Pekka</a:t>
              </a:r>
              <a:r>
                <a:rPr lang="en-GB" sz="1000" dirty="0" smtClean="0">
                  <a:solidFill>
                    <a:schemeClr val="accent1"/>
                  </a:solidFill>
                  <a:latin typeface="+mj-lt"/>
                </a:rPr>
                <a:t> </a:t>
              </a:r>
              <a:r>
                <a:rPr lang="en-GB" sz="1000" dirty="0" err="1" smtClean="0">
                  <a:solidFill>
                    <a:schemeClr val="accent1"/>
                  </a:solidFill>
                  <a:latin typeface="+mj-lt"/>
                </a:rPr>
                <a:t>Mutanen</a:t>
              </a:r>
              <a:endParaRPr lang="en-GB" sz="1000" dirty="0" smtClean="0">
                <a:solidFill>
                  <a:schemeClr val="accent1"/>
                </a:solidFill>
                <a:latin typeface="+mj-lt"/>
              </a:endParaRPr>
            </a:p>
            <a:p>
              <a:pPr>
                <a:lnSpc>
                  <a:spcPts val="1300"/>
                </a:lnSpc>
              </a:pPr>
              <a:r>
                <a:rPr lang="en-GB" sz="800" dirty="0" smtClean="0">
                  <a:solidFill>
                    <a:schemeClr val="accent1"/>
                  </a:solidFill>
                  <a:latin typeface="+mj-lt"/>
                </a:rPr>
                <a:t>Partner</a:t>
              </a:r>
              <a:endParaRPr lang="en-GB" sz="800" dirty="0">
                <a:solidFill>
                  <a:schemeClr val="accent1"/>
                </a:solidFill>
                <a:latin typeface="+mj-lt"/>
              </a:endParaRPr>
            </a:p>
          </p:txBody>
        </p:sp>
        <p:sp>
          <p:nvSpPr>
            <p:cNvPr id="52" name="textruta 51"/>
            <p:cNvSpPr txBox="1"/>
            <p:nvPr/>
          </p:nvSpPr>
          <p:spPr>
            <a:xfrm>
              <a:off x="2123728" y="2366393"/>
              <a:ext cx="2161152" cy="141064"/>
            </a:xfrm>
            <a:prstGeom prst="rect">
              <a:avLst/>
            </a:prstGeom>
            <a:noFill/>
          </p:spPr>
          <p:txBody>
            <a:bodyPr wrap="square" tIns="0" bIns="0" rtlCol="0">
              <a:spAutoFit/>
            </a:bodyPr>
            <a:lstStyle/>
            <a:p>
              <a:pPr>
                <a:lnSpc>
                  <a:spcPts val="1100"/>
                </a:lnSpc>
              </a:pPr>
              <a:endParaRPr lang="en-GB" sz="900" dirty="0">
                <a:solidFill>
                  <a:schemeClr val="accent1"/>
                </a:solidFill>
                <a:latin typeface="+mj-lt"/>
              </a:endParaRPr>
            </a:p>
          </p:txBody>
        </p:sp>
        <p:sp>
          <p:nvSpPr>
            <p:cNvPr id="53" name="textruta 52"/>
            <p:cNvSpPr txBox="1"/>
            <p:nvPr/>
          </p:nvSpPr>
          <p:spPr>
            <a:xfrm>
              <a:off x="2123728" y="2464308"/>
              <a:ext cx="2161152" cy="346249"/>
            </a:xfrm>
            <a:prstGeom prst="rect">
              <a:avLst/>
            </a:prstGeom>
            <a:noFill/>
          </p:spPr>
          <p:txBody>
            <a:bodyPr wrap="square" tIns="0" bIns="0" rtlCol="0">
              <a:spAutoFit/>
            </a:bodyPr>
            <a:lstStyle/>
            <a:p>
              <a:pPr>
                <a:lnSpc>
                  <a:spcPts val="900"/>
                </a:lnSpc>
              </a:pPr>
              <a:r>
                <a:rPr lang="it-IT" sz="800" dirty="0" smtClean="0">
                  <a:solidFill>
                    <a:srgbClr val="000000"/>
                  </a:solidFill>
                </a:rPr>
                <a:t>Telephone: +358 9 6817 0112</a:t>
              </a:r>
            </a:p>
            <a:p>
              <a:pPr>
                <a:lnSpc>
                  <a:spcPts val="900"/>
                </a:lnSpc>
              </a:pPr>
              <a:r>
                <a:rPr lang="it-IT" sz="800" dirty="0" smtClean="0">
                  <a:solidFill>
                    <a:srgbClr val="000000"/>
                  </a:solidFill>
                </a:rPr>
                <a:t>Mobile: +358 50 599 0642</a:t>
              </a:r>
            </a:p>
            <a:p>
              <a:pPr>
                <a:lnSpc>
                  <a:spcPts val="900"/>
                </a:lnSpc>
              </a:pPr>
              <a:r>
                <a:rPr lang="it-IT" sz="800" dirty="0" smtClean="0">
                  <a:solidFill>
                    <a:srgbClr val="000000"/>
                  </a:solidFill>
                </a:rPr>
                <a:t>E-mail: juha-pekka.mutanen@dittmar.fi</a:t>
              </a:r>
              <a:endParaRPr lang="en-GB" sz="800" dirty="0">
                <a:solidFill>
                  <a:srgbClr val="000000"/>
                </a:solidFill>
              </a:endParaRPr>
            </a:p>
          </p:txBody>
        </p:sp>
      </p:grpSp>
      <p:sp>
        <p:nvSpPr>
          <p:cNvPr id="4" name="Platshållare för sidfot 3"/>
          <p:cNvSpPr>
            <a:spLocks noGrp="1"/>
          </p:cNvSpPr>
          <p:nvPr>
            <p:ph type="ftr" sz="quarter" idx="47"/>
          </p:nvPr>
        </p:nvSpPr>
        <p:spPr/>
        <p:txBody>
          <a:bodyPr/>
          <a:lstStyle/>
          <a:p>
            <a:pPr>
              <a:defRPr/>
            </a:pPr>
            <a:r>
              <a:rPr lang="sv-SE" noProof="0" smtClean="0"/>
              <a:t>D-2629865-v1</a:t>
            </a:r>
            <a:endParaRPr lang="sv-SE" noProof="0" dirty="0"/>
          </a:p>
        </p:txBody>
      </p:sp>
      <p:sp>
        <p:nvSpPr>
          <p:cNvPr id="54" name="textruta 53"/>
          <p:cNvSpPr txBox="1"/>
          <p:nvPr/>
        </p:nvSpPr>
        <p:spPr>
          <a:xfrm>
            <a:off x="6044621" y="999640"/>
            <a:ext cx="2066795" cy="523220"/>
          </a:xfrm>
          <a:prstGeom prst="rect">
            <a:avLst/>
          </a:prstGeom>
          <a:noFill/>
        </p:spPr>
        <p:txBody>
          <a:bodyPr wrap="square" rtlCol="0">
            <a:spAutoFit/>
          </a:bodyPr>
          <a:lstStyle/>
          <a:p>
            <a:r>
              <a:rPr lang="sv-SE" sz="1400" i="1" dirty="0" err="1" smtClean="0">
                <a:latin typeface="+mn-lt"/>
              </a:rPr>
              <a:t>Wiersholm</a:t>
            </a:r>
            <a:endParaRPr lang="sv-SE" sz="1400" i="1" dirty="0" smtClean="0">
              <a:latin typeface="+mn-lt"/>
            </a:endParaRPr>
          </a:p>
          <a:p>
            <a:r>
              <a:rPr lang="sv-SE" sz="1400" dirty="0" smtClean="0">
                <a:latin typeface="+mn-lt"/>
              </a:rPr>
              <a:t>for </a:t>
            </a:r>
            <a:r>
              <a:rPr lang="sv-SE" sz="1400" dirty="0" err="1" smtClean="0">
                <a:latin typeface="+mn-lt"/>
              </a:rPr>
              <a:t>Norwegian</a:t>
            </a:r>
            <a:r>
              <a:rPr lang="sv-SE" sz="1400" dirty="0" smtClean="0">
                <a:latin typeface="+mn-lt"/>
              </a:rPr>
              <a:t> </a:t>
            </a:r>
            <a:r>
              <a:rPr lang="sv-SE" sz="1400" dirty="0" err="1" smtClean="0">
                <a:latin typeface="+mn-lt"/>
              </a:rPr>
              <a:t>law</a:t>
            </a:r>
            <a:endParaRPr lang="sv-SE" sz="1400" dirty="0">
              <a:latin typeface="+mn-lt"/>
            </a:endParaRPr>
          </a:p>
        </p:txBody>
      </p:sp>
    </p:spTree>
    <p:extLst>
      <p:ext uri="{BB962C8B-B14F-4D97-AF65-F5344CB8AC3E}">
        <p14:creationId xmlns:p14="http://schemas.microsoft.com/office/powerpoint/2010/main" val="41695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Agenda</a:t>
            </a:r>
            <a:endParaRPr lang="sv-SE" dirty="0"/>
          </a:p>
        </p:txBody>
      </p:sp>
      <p:sp>
        <p:nvSpPr>
          <p:cNvPr id="3" name="Platshållare för innehåll 2"/>
          <p:cNvSpPr>
            <a:spLocks noGrp="1"/>
          </p:cNvSpPr>
          <p:nvPr>
            <p:ph idx="1"/>
          </p:nvPr>
        </p:nvSpPr>
        <p:spPr/>
        <p:txBody>
          <a:bodyPr/>
          <a:lstStyle/>
          <a:p>
            <a:r>
              <a:rPr lang="en-US" dirty="0">
                <a:solidFill>
                  <a:srgbClr val="666666"/>
                </a:solidFill>
              </a:rPr>
              <a:t>Marketing of funds via private placement by non-EEA </a:t>
            </a:r>
            <a:r>
              <a:rPr lang="en-US" dirty="0" smtClean="0">
                <a:solidFill>
                  <a:srgbClr val="666666"/>
                </a:solidFill>
              </a:rPr>
              <a:t> AIFMs</a:t>
            </a:r>
            <a:endParaRPr lang="en-US" dirty="0">
              <a:solidFill>
                <a:srgbClr val="666666"/>
              </a:solidFill>
            </a:endParaRPr>
          </a:p>
          <a:p>
            <a:r>
              <a:rPr lang="en-US" dirty="0">
                <a:solidFill>
                  <a:srgbClr val="666666"/>
                </a:solidFill>
              </a:rPr>
              <a:t>Definition of </a:t>
            </a:r>
            <a:r>
              <a:rPr lang="en-US" dirty="0" smtClean="0">
                <a:solidFill>
                  <a:srgbClr val="666666"/>
                </a:solidFill>
              </a:rPr>
              <a:t>marketing</a:t>
            </a:r>
            <a:endParaRPr lang="en-US" dirty="0">
              <a:solidFill>
                <a:srgbClr val="666666"/>
              </a:solidFill>
            </a:endParaRPr>
          </a:p>
          <a:p>
            <a:r>
              <a:rPr lang="en-US" dirty="0">
                <a:solidFill>
                  <a:srgbClr val="666666"/>
                </a:solidFill>
              </a:rPr>
              <a:t>Requirement for marketing license of non-EEA </a:t>
            </a:r>
            <a:r>
              <a:rPr lang="en-US" dirty="0" smtClean="0">
                <a:solidFill>
                  <a:srgbClr val="666666"/>
                </a:solidFill>
              </a:rPr>
              <a:t> AIFMs</a:t>
            </a:r>
            <a:endParaRPr lang="en-US" dirty="0">
              <a:solidFill>
                <a:srgbClr val="666666"/>
              </a:solidFill>
            </a:endParaRPr>
          </a:p>
          <a:p>
            <a:r>
              <a:rPr lang="en-US" dirty="0">
                <a:solidFill>
                  <a:srgbClr val="666666"/>
                </a:solidFill>
              </a:rPr>
              <a:t>Activities deemed as marketing</a:t>
            </a:r>
          </a:p>
          <a:p>
            <a:r>
              <a:rPr lang="en-US" dirty="0">
                <a:solidFill>
                  <a:srgbClr val="666666"/>
                </a:solidFill>
              </a:rPr>
              <a:t>Territorial scope of the requirements</a:t>
            </a:r>
          </a:p>
          <a:p>
            <a:r>
              <a:rPr lang="en-US" dirty="0">
                <a:solidFill>
                  <a:srgbClr val="666666"/>
                </a:solidFill>
              </a:rPr>
              <a:t>Reverse enquiries</a:t>
            </a:r>
          </a:p>
          <a:p>
            <a:r>
              <a:rPr lang="en-US" dirty="0">
                <a:solidFill>
                  <a:srgbClr val="666666"/>
                </a:solidFill>
              </a:rPr>
              <a:t>Requirements for a marketing license</a:t>
            </a:r>
          </a:p>
          <a:p>
            <a:r>
              <a:rPr lang="en-US" dirty="0">
                <a:solidFill>
                  <a:srgbClr val="666666"/>
                </a:solidFill>
              </a:rPr>
              <a:t>Ongoing compliance requirements</a:t>
            </a:r>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4</a:t>
            </a:fld>
            <a:endParaRPr lang="en-GB" noProof="0" dirty="0"/>
          </a:p>
        </p:txBody>
      </p:sp>
    </p:spTree>
    <p:extLst>
      <p:ext uri="{BB962C8B-B14F-4D97-AF65-F5344CB8AC3E}">
        <p14:creationId xmlns:p14="http://schemas.microsoft.com/office/powerpoint/2010/main" val="3467017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Agenda</a:t>
            </a:r>
            <a:endParaRPr lang="sv-SE" dirty="0"/>
          </a:p>
        </p:txBody>
      </p:sp>
      <p:sp>
        <p:nvSpPr>
          <p:cNvPr id="3" name="Platshållare för innehåll 2"/>
          <p:cNvSpPr>
            <a:spLocks noGrp="1"/>
          </p:cNvSpPr>
          <p:nvPr>
            <p:ph idx="1"/>
          </p:nvPr>
        </p:nvSpPr>
        <p:spPr/>
        <p:txBody>
          <a:bodyPr/>
          <a:lstStyle/>
          <a:p>
            <a:r>
              <a:rPr lang="en-US" dirty="0">
                <a:solidFill>
                  <a:srgbClr val="666666"/>
                </a:solidFill>
              </a:rPr>
              <a:t>Consequences of breaches of any of the private placement requirements</a:t>
            </a:r>
          </a:p>
          <a:p>
            <a:r>
              <a:rPr lang="en-US" dirty="0">
                <a:solidFill>
                  <a:srgbClr val="666666"/>
                </a:solidFill>
              </a:rPr>
              <a:t>Future regulatory changes for private placement rules</a:t>
            </a:r>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5</a:t>
            </a:fld>
            <a:endParaRPr lang="en-GB" noProof="0" dirty="0"/>
          </a:p>
        </p:txBody>
      </p:sp>
    </p:spTree>
    <p:extLst>
      <p:ext uri="{BB962C8B-B14F-4D97-AF65-F5344CB8AC3E}">
        <p14:creationId xmlns:p14="http://schemas.microsoft.com/office/powerpoint/2010/main" val="1052665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dirty="0"/>
              <a:t>Marketing of funds via private placement by non-EEA AIFMs</a:t>
            </a:r>
            <a:endParaRPr lang="sv-SE" dirty="0"/>
          </a:p>
        </p:txBody>
      </p:sp>
      <p:sp>
        <p:nvSpPr>
          <p:cNvPr id="3" name="Platshållare för innehåll 2"/>
          <p:cNvSpPr>
            <a:spLocks noGrp="1"/>
          </p:cNvSpPr>
          <p:nvPr>
            <p:ph idx="1"/>
          </p:nvPr>
        </p:nvSpPr>
        <p:spPr/>
        <p:txBody>
          <a:bodyPr/>
          <a:lstStyle/>
          <a:p>
            <a:pPr marL="72000" indent="0">
              <a:buNone/>
            </a:pPr>
            <a:r>
              <a:rPr lang="en-US" i="1" dirty="0">
                <a:solidFill>
                  <a:srgbClr val="666666"/>
                </a:solidFill>
              </a:rPr>
              <a:t>Sweden</a:t>
            </a:r>
          </a:p>
          <a:p>
            <a:r>
              <a:rPr lang="en-US" dirty="0">
                <a:solidFill>
                  <a:srgbClr val="666666"/>
                </a:solidFill>
              </a:rPr>
              <a:t>Funds can be marketed in Sweden via private placement regime based on article 42 of the AIFMD </a:t>
            </a:r>
          </a:p>
          <a:p>
            <a:r>
              <a:rPr lang="en-US" dirty="0">
                <a:solidFill>
                  <a:srgbClr val="666666"/>
                </a:solidFill>
              </a:rPr>
              <a:t>The main legislation which applies to marketing of funds is the Alternative Investment Fund Managers Act (2013:561), which entered into force on 22 July 2013</a:t>
            </a:r>
          </a:p>
          <a:p>
            <a:pPr marL="72000" indent="0">
              <a:buNone/>
            </a:pPr>
            <a:r>
              <a:rPr lang="en-US" i="1" dirty="0">
                <a:solidFill>
                  <a:srgbClr val="666666"/>
                </a:solidFill>
              </a:rPr>
              <a:t>Finland</a:t>
            </a:r>
          </a:p>
          <a:p>
            <a:r>
              <a:rPr lang="en-US" dirty="0">
                <a:solidFill>
                  <a:srgbClr val="666666"/>
                </a:solidFill>
              </a:rPr>
              <a:t>Funds can be marketed in Finland via private placement regime based on article 42 of the AIFMD </a:t>
            </a:r>
          </a:p>
          <a:p>
            <a:r>
              <a:rPr lang="en-US" dirty="0">
                <a:solidFill>
                  <a:srgbClr val="666666"/>
                </a:solidFill>
              </a:rPr>
              <a:t>The main legislation which applies to marketing of funds is the Act on Alternative Investment Fund Managers (162/2014), which entered into force on 15 March 2014</a:t>
            </a:r>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6</a:t>
            </a:fld>
            <a:endParaRPr lang="en-GB" noProof="0" dirty="0"/>
          </a:p>
        </p:txBody>
      </p:sp>
    </p:spTree>
    <p:extLst>
      <p:ext uri="{BB962C8B-B14F-4D97-AF65-F5344CB8AC3E}">
        <p14:creationId xmlns:p14="http://schemas.microsoft.com/office/powerpoint/2010/main" val="37636647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dirty="0"/>
              <a:t>Marketing of funds via private placement by non-EEA AIFMs</a:t>
            </a:r>
            <a:endParaRPr lang="sv-SE" dirty="0"/>
          </a:p>
        </p:txBody>
      </p:sp>
      <p:sp>
        <p:nvSpPr>
          <p:cNvPr id="3" name="Platshållare för innehåll 2"/>
          <p:cNvSpPr>
            <a:spLocks noGrp="1"/>
          </p:cNvSpPr>
          <p:nvPr>
            <p:ph idx="1"/>
          </p:nvPr>
        </p:nvSpPr>
        <p:spPr/>
        <p:txBody>
          <a:bodyPr/>
          <a:lstStyle/>
          <a:p>
            <a:pPr marL="72000" indent="0">
              <a:buNone/>
            </a:pPr>
            <a:r>
              <a:rPr lang="en-US" i="1" dirty="0">
                <a:solidFill>
                  <a:srgbClr val="666666"/>
                </a:solidFill>
              </a:rPr>
              <a:t>Norway</a:t>
            </a:r>
          </a:p>
          <a:p>
            <a:r>
              <a:rPr lang="en-US" dirty="0">
                <a:solidFill>
                  <a:srgbClr val="666666"/>
                </a:solidFill>
              </a:rPr>
              <a:t>Funds can be marketed in </a:t>
            </a:r>
            <a:r>
              <a:rPr lang="en-US" dirty="0" smtClean="0">
                <a:solidFill>
                  <a:srgbClr val="666666"/>
                </a:solidFill>
              </a:rPr>
              <a:t>Norway via </a:t>
            </a:r>
            <a:r>
              <a:rPr lang="en-US" dirty="0">
                <a:solidFill>
                  <a:srgbClr val="666666"/>
                </a:solidFill>
              </a:rPr>
              <a:t>private placement regime based on article 42 of the AIFMD </a:t>
            </a:r>
          </a:p>
          <a:p>
            <a:r>
              <a:rPr lang="en-US" dirty="0"/>
              <a:t>The main legislation which applies to marketing of funds is the </a:t>
            </a:r>
            <a:r>
              <a:rPr lang="en-GB" dirty="0"/>
              <a:t>Alternative Investment Fund  Managers act (20. June 2014 no 28) which entered into force on 1 July 2014</a:t>
            </a: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7</a:t>
            </a:fld>
            <a:endParaRPr lang="en-GB" noProof="0" dirty="0"/>
          </a:p>
        </p:txBody>
      </p:sp>
    </p:spTree>
    <p:extLst>
      <p:ext uri="{BB962C8B-B14F-4D97-AF65-F5344CB8AC3E}">
        <p14:creationId xmlns:p14="http://schemas.microsoft.com/office/powerpoint/2010/main" val="41405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Definition </a:t>
            </a:r>
            <a:r>
              <a:rPr lang="sv-SE" dirty="0" err="1" smtClean="0"/>
              <a:t>of</a:t>
            </a:r>
            <a:r>
              <a:rPr lang="sv-SE" dirty="0" smtClean="0"/>
              <a:t> marketing</a:t>
            </a:r>
            <a:endParaRPr lang="sv-SE" dirty="0"/>
          </a:p>
        </p:txBody>
      </p:sp>
      <p:sp>
        <p:nvSpPr>
          <p:cNvPr id="3" name="Platshållare för innehåll 2"/>
          <p:cNvSpPr>
            <a:spLocks noGrp="1"/>
          </p:cNvSpPr>
          <p:nvPr>
            <p:ph idx="1"/>
          </p:nvPr>
        </p:nvSpPr>
        <p:spPr/>
        <p:txBody>
          <a:bodyPr/>
          <a:lstStyle/>
          <a:p>
            <a:pPr marL="72000" indent="0">
              <a:buNone/>
            </a:pPr>
            <a:r>
              <a:rPr lang="en-US" i="1" dirty="0">
                <a:solidFill>
                  <a:srgbClr val="666666"/>
                </a:solidFill>
              </a:rPr>
              <a:t>Sweden</a:t>
            </a:r>
          </a:p>
          <a:p>
            <a:r>
              <a:rPr lang="en-US" dirty="0">
                <a:solidFill>
                  <a:srgbClr val="666666"/>
                </a:solidFill>
              </a:rPr>
              <a:t>The definition of marketing in the Swedish AIFM Act is “</a:t>
            </a:r>
            <a:r>
              <a:rPr lang="en-US" i="1" dirty="0">
                <a:solidFill>
                  <a:srgbClr val="666666"/>
                </a:solidFill>
              </a:rPr>
              <a:t>direct or indirect offering or placement at the initiative of the AIFM or on behalf of the AIFM of units or shares of an AIF it manages to or with investors domiciled or with a registered office in the EEA</a:t>
            </a:r>
            <a:r>
              <a:rPr lang="en-US" dirty="0" smtClean="0">
                <a:solidFill>
                  <a:srgbClr val="666666"/>
                </a:solidFill>
              </a:rPr>
              <a:t>“</a:t>
            </a:r>
          </a:p>
          <a:p>
            <a:pPr marL="12700" indent="0">
              <a:buNone/>
            </a:pPr>
            <a:endParaRPr lang="en-US" dirty="0">
              <a:solidFill>
                <a:srgbClr val="666666"/>
              </a:solidFill>
            </a:endParaRPr>
          </a:p>
          <a:p>
            <a:pPr marL="72000" indent="0">
              <a:buNone/>
            </a:pPr>
            <a:r>
              <a:rPr lang="en-US" i="1" dirty="0">
                <a:solidFill>
                  <a:srgbClr val="666666"/>
                </a:solidFill>
              </a:rPr>
              <a:t>Finland</a:t>
            </a:r>
          </a:p>
          <a:p>
            <a:r>
              <a:rPr lang="en-US" dirty="0">
                <a:solidFill>
                  <a:srgbClr val="666666"/>
                </a:solidFill>
              </a:rPr>
              <a:t>The definition of marketing in the Finnish AIFM Act is “</a:t>
            </a:r>
            <a:r>
              <a:rPr lang="en-US" i="1" dirty="0">
                <a:solidFill>
                  <a:srgbClr val="666666"/>
                </a:solidFill>
              </a:rPr>
              <a:t>direct or indirect offering or placement at the initiative or on behalf of the AIFM of units or shares of an AIF it manages to or with Finnish investors</a:t>
            </a:r>
            <a:r>
              <a:rPr lang="en-US" dirty="0">
                <a:solidFill>
                  <a:srgbClr val="666666"/>
                </a:solidFill>
              </a:rPr>
              <a:t>“</a:t>
            </a:r>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8</a:t>
            </a:fld>
            <a:endParaRPr lang="en-GB" noProof="0" dirty="0"/>
          </a:p>
        </p:txBody>
      </p:sp>
    </p:spTree>
    <p:extLst>
      <p:ext uri="{BB962C8B-B14F-4D97-AF65-F5344CB8AC3E}">
        <p14:creationId xmlns:p14="http://schemas.microsoft.com/office/powerpoint/2010/main" val="29497714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Definition </a:t>
            </a:r>
            <a:r>
              <a:rPr lang="sv-SE" dirty="0" err="1" smtClean="0"/>
              <a:t>of</a:t>
            </a:r>
            <a:r>
              <a:rPr lang="sv-SE" dirty="0" smtClean="0"/>
              <a:t> marketing</a:t>
            </a:r>
            <a:endParaRPr lang="sv-SE" dirty="0"/>
          </a:p>
        </p:txBody>
      </p:sp>
      <p:sp>
        <p:nvSpPr>
          <p:cNvPr id="3" name="Platshållare för innehåll 2"/>
          <p:cNvSpPr>
            <a:spLocks noGrp="1"/>
          </p:cNvSpPr>
          <p:nvPr>
            <p:ph idx="1"/>
          </p:nvPr>
        </p:nvSpPr>
        <p:spPr/>
        <p:txBody>
          <a:bodyPr/>
          <a:lstStyle/>
          <a:p>
            <a:pPr marL="72000" indent="0">
              <a:buNone/>
            </a:pPr>
            <a:r>
              <a:rPr lang="en-US" i="1" dirty="0">
                <a:solidFill>
                  <a:srgbClr val="666666"/>
                </a:solidFill>
              </a:rPr>
              <a:t>Norway</a:t>
            </a:r>
          </a:p>
          <a:p>
            <a:r>
              <a:rPr lang="en-US" dirty="0">
                <a:solidFill>
                  <a:srgbClr val="666666"/>
                </a:solidFill>
              </a:rPr>
              <a:t>The definition of marketing in the Norwegian AIFM Act is </a:t>
            </a:r>
            <a:r>
              <a:rPr lang="en-US" i="1" dirty="0">
                <a:solidFill>
                  <a:srgbClr val="666666"/>
                </a:solidFill>
              </a:rPr>
              <a:t>“</a:t>
            </a:r>
            <a:r>
              <a:rPr lang="en-GB" i="1" dirty="0">
                <a:solidFill>
                  <a:srgbClr val="666666"/>
                </a:solidFill>
              </a:rPr>
              <a:t>direct or indirect offering or placement of units  or shares in alternative investment funds on the initiative of the manager or on behalf of the manager</a:t>
            </a:r>
            <a:r>
              <a:rPr lang="en-GB" i="1" dirty="0" smtClean="0">
                <a:solidFill>
                  <a:srgbClr val="666666"/>
                </a:solidFill>
              </a:rPr>
              <a:t>”</a:t>
            </a:r>
          </a:p>
          <a:p>
            <a:r>
              <a:rPr lang="en-GB" i="1" dirty="0" smtClean="0">
                <a:solidFill>
                  <a:srgbClr val="666666"/>
                </a:solidFill>
              </a:rPr>
              <a:t>The Norwegian FSA has issued guidance to the market that marketing activities which are carried out independently from the manager is also covered.</a:t>
            </a:r>
            <a:endParaRPr lang="en-US" i="1" dirty="0">
              <a:solidFill>
                <a:srgbClr val="666666"/>
              </a:solidFill>
            </a:endParaRPr>
          </a:p>
          <a:p>
            <a:pPr marL="12700" indent="0">
              <a:buNone/>
            </a:pPr>
            <a:endParaRPr lang="sv-SE" dirty="0"/>
          </a:p>
        </p:txBody>
      </p:sp>
      <p:sp>
        <p:nvSpPr>
          <p:cNvPr id="4" name="Platshållare för bildnummer 3"/>
          <p:cNvSpPr>
            <a:spLocks noGrp="1"/>
          </p:cNvSpPr>
          <p:nvPr>
            <p:ph type="sldNum" sz="quarter" idx="12"/>
          </p:nvPr>
        </p:nvSpPr>
        <p:spPr/>
        <p:txBody>
          <a:bodyPr/>
          <a:lstStyle/>
          <a:p>
            <a:pPr>
              <a:defRPr/>
            </a:pPr>
            <a:fld id="{7F7B916A-1994-4346-AB6D-7986DC0B7EF6}" type="slidenum">
              <a:rPr lang="en-GB" noProof="0" smtClean="0"/>
              <a:pPr>
                <a:defRPr/>
              </a:pPr>
              <a:t>9</a:t>
            </a:fld>
            <a:endParaRPr lang="en-GB" noProof="0" dirty="0"/>
          </a:p>
        </p:txBody>
      </p:sp>
    </p:spTree>
    <p:extLst>
      <p:ext uri="{BB962C8B-B14F-4D97-AF65-F5344CB8AC3E}">
        <p14:creationId xmlns:p14="http://schemas.microsoft.com/office/powerpoint/2010/main" val="404146252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98ee2266e789701d227621f67924e6a081cd3bcc"/>
</p:tagLst>
</file>

<file path=ppt/tags/tag2.xml><?xml version="1.0" encoding="utf-8"?>
<p:tagLst xmlns:a="http://schemas.openxmlformats.org/drawingml/2006/main" xmlns:r="http://schemas.openxmlformats.org/officeDocument/2006/relationships" xmlns:p="http://schemas.openxmlformats.org/presentationml/2006/main">
  <p:tag name="IMGNO" val="1"/>
</p:tagLst>
</file>

<file path=ppt/tags/tag3.xml><?xml version="1.0" encoding="utf-8"?>
<p:tagLst xmlns:a="http://schemas.openxmlformats.org/drawingml/2006/main" xmlns:r="http://schemas.openxmlformats.org/officeDocument/2006/relationships" xmlns:p="http://schemas.openxmlformats.org/presentationml/2006/main">
  <p:tag name="IMGNO" val="2"/>
</p:tagLst>
</file>

<file path=ppt/tags/tag4.xml><?xml version="1.0" encoding="utf-8"?>
<p:tagLst xmlns:a="http://schemas.openxmlformats.org/drawingml/2006/main" xmlns:r="http://schemas.openxmlformats.org/officeDocument/2006/relationships" xmlns:p="http://schemas.openxmlformats.org/presentationml/2006/main">
  <p:tag name="IMGNO" val="5"/>
</p:tagLst>
</file>

<file path=ppt/tags/tag5.xml><?xml version="1.0" encoding="utf-8"?>
<p:tagLst xmlns:a="http://schemas.openxmlformats.org/drawingml/2006/main" xmlns:r="http://schemas.openxmlformats.org/officeDocument/2006/relationships" xmlns:p="http://schemas.openxmlformats.org/presentationml/2006/main">
  <p:tag name="IMGNO" val="1"/>
</p:tagLst>
</file>

<file path=ppt/tags/tag6.xml><?xml version="1.0" encoding="utf-8"?>
<p:tagLst xmlns:a="http://schemas.openxmlformats.org/drawingml/2006/main" xmlns:r="http://schemas.openxmlformats.org/officeDocument/2006/relationships" xmlns:p="http://schemas.openxmlformats.org/presentationml/2006/main">
  <p:tag name="IMGNO" val="1"/>
</p:tagLst>
</file>

<file path=ppt/theme/theme1.xml><?xml version="1.0" encoding="utf-8"?>
<a:theme xmlns:a="http://schemas.openxmlformats.org/drawingml/2006/main" name="GDA Blank (eng)">
  <a:themeElements>
    <a:clrScheme name="Anpassad 20">
      <a:dk1>
        <a:srgbClr val="666666"/>
      </a:dk1>
      <a:lt1>
        <a:sysClr val="window" lastClr="FFFFFF"/>
      </a:lt1>
      <a:dk2>
        <a:srgbClr val="015291"/>
      </a:dk2>
      <a:lt2>
        <a:srgbClr val="80A3C9"/>
      </a:lt2>
      <a:accent1>
        <a:srgbClr val="142951"/>
      </a:accent1>
      <a:accent2>
        <a:srgbClr val="7E9FC7"/>
      </a:accent2>
      <a:accent3>
        <a:srgbClr val="000000"/>
      </a:accent3>
      <a:accent4>
        <a:srgbClr val="004D88"/>
      </a:accent4>
      <a:accent5>
        <a:srgbClr val="CCCCCC"/>
      </a:accent5>
      <a:accent6>
        <a:srgbClr val="5FD764"/>
      </a:accent6>
      <a:hlink>
        <a:srgbClr val="6E8CBA"/>
      </a:hlink>
      <a:folHlink>
        <a:srgbClr val="1E506E"/>
      </a:folHlink>
    </a:clrScheme>
    <a:fontScheme name="GDA PPT_New">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alpha val="77000"/>
          </a:schemeClr>
        </a:solidFill>
        <a:ln>
          <a:noFill/>
        </a:ln>
        <a:effectLst/>
      </a:spPr>
      <a:bodyPr lIns="144000" tIns="93600" rIns="144000" bIns="93600" rtlCol="0" anchor="ctr"/>
      <a:lstStyle>
        <a:defPPr>
          <a:lnSpc>
            <a:spcPct val="120000"/>
          </a:lnSpc>
          <a:defRPr sz="1200" i="1" dirty="0">
            <a:solidFill>
              <a:schemeClr val="bg1"/>
            </a:solidFill>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GDA Blank (eng).potx" id="{651B67D7-556E-4385-A0DE-3DA5C4CF8B72}" vid="{D971B0AF-C240-4FE8-B21B-9C81E6083E51}"/>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DA PPT_New">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DA PPT_New">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Words>1983</Words>
  <PresentationFormat>On-screen Show (16:9)</PresentationFormat>
  <Paragraphs>213</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 Unicode MS</vt:lpstr>
      <vt:lpstr>ＭＳ Ｐゴシック</vt:lpstr>
      <vt:lpstr>Arial</vt:lpstr>
      <vt:lpstr>Georgia</vt:lpstr>
      <vt:lpstr>GDA Blank (eng)</vt:lpstr>
      <vt:lpstr>17 October 2017, Hong Kong</vt:lpstr>
      <vt:lpstr>Navigating Private Placement Regimes for non-EEA AIFMs– Sweden, Finland and Norway–</vt:lpstr>
      <vt:lpstr>Disclaimer</vt:lpstr>
      <vt:lpstr>Agenda</vt:lpstr>
      <vt:lpstr>Agenda</vt:lpstr>
      <vt:lpstr>Marketing of funds via private placement by non-EEA AIFMs</vt:lpstr>
      <vt:lpstr>Marketing of funds via private placement by non-EEA AIFMs</vt:lpstr>
      <vt:lpstr>Definition of marketing</vt:lpstr>
      <vt:lpstr>Definition of marketing</vt:lpstr>
      <vt:lpstr>Requirement for marketing license of non-EEA AIFMs</vt:lpstr>
      <vt:lpstr>Requirement for marketing license of non-EEA AIFMs</vt:lpstr>
      <vt:lpstr>Activities deemed as marketing</vt:lpstr>
      <vt:lpstr>Activities deemed as marketing</vt:lpstr>
      <vt:lpstr>Territorial scope of the requirements</vt:lpstr>
      <vt:lpstr>Territorial scope of the requirements</vt:lpstr>
      <vt:lpstr>Reverse enquiries</vt:lpstr>
      <vt:lpstr>Reverse enquiries</vt:lpstr>
      <vt:lpstr>Requirements for a marketing license</vt:lpstr>
      <vt:lpstr>Requirements for a marketing license</vt:lpstr>
      <vt:lpstr>Requirements for a marketing license</vt:lpstr>
      <vt:lpstr>Requirements for a marketing license</vt:lpstr>
      <vt:lpstr>Ongoing compliance requirements</vt:lpstr>
      <vt:lpstr>Ongoing compliance requirements</vt:lpstr>
      <vt:lpstr>Ongoing compliance requirements</vt:lpstr>
      <vt:lpstr>Consequences of breaches of any of the private placement requirements</vt:lpstr>
      <vt:lpstr>Consequences of breaches of any of the private placement requirements</vt:lpstr>
      <vt:lpstr>Future regulatory changes for private placement rules</vt:lpstr>
      <vt:lpstr>Future regulatory changes for private placement rules</vt:lpstr>
      <vt:lpstr>Future regulatory changes for private placement rules</vt:lpstr>
      <vt:lpstr>Contact details</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cp:coreProperties>
</file>