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408" r:id="rId2"/>
    <p:sldId id="409" r:id="rId3"/>
    <p:sldId id="411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10" r:id="rId14"/>
  </p:sldIdLst>
  <p:sldSz cx="9144000" cy="6858000" type="screen4x3"/>
  <p:notesSz cx="6797675" cy="9872663"/>
  <p:defaultTextStyle>
    <a:defPPr>
      <a:defRPr lang="en-AU"/>
    </a:defPPr>
    <a:lvl1pPr algn="l" rtl="0" fontAlgn="base">
      <a:spcBef>
        <a:spcPct val="0"/>
      </a:spcBef>
      <a:spcAft>
        <a:spcPct val="0"/>
      </a:spcAft>
      <a:buChar char="•"/>
      <a:defRPr sz="2400" kern="1200">
        <a:solidFill>
          <a:srgbClr val="5F5F5F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Char char="•"/>
      <a:defRPr sz="2400" kern="1200">
        <a:solidFill>
          <a:srgbClr val="5F5F5F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Char char="•"/>
      <a:defRPr sz="2400" kern="1200">
        <a:solidFill>
          <a:srgbClr val="5F5F5F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Char char="•"/>
      <a:defRPr sz="2400" kern="1200">
        <a:solidFill>
          <a:srgbClr val="5F5F5F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Char char="•"/>
      <a:defRPr sz="2400" kern="1200">
        <a:solidFill>
          <a:srgbClr val="5F5F5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5F5F5F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5F5F5F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5F5F5F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5F5F5F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E"/>
    <a:srgbClr val="003366"/>
    <a:srgbClr val="FFFFB3"/>
    <a:srgbClr val="FFFFC3"/>
    <a:srgbClr val="FFFFCC"/>
    <a:srgbClr val="97DEFB"/>
    <a:srgbClr val="5CC3FC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3" autoAdjust="0"/>
    <p:restoredTop sz="94550" autoAdjust="0"/>
  </p:normalViewPr>
  <p:slideViewPr>
    <p:cSldViewPr snapToObjects="1">
      <p:cViewPr varScale="1">
        <p:scale>
          <a:sx n="110" d="100"/>
          <a:sy n="110" d="100"/>
        </p:scale>
        <p:origin x="-16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341" cy="49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36" y="0"/>
            <a:ext cx="2945340" cy="49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9662"/>
            <a:ext cx="2945341" cy="49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36" y="9379662"/>
            <a:ext cx="2945340" cy="49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F435789-98F2-4627-9F28-F9ED7D1239A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8470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341" cy="49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36" y="0"/>
            <a:ext cx="2945340" cy="49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993" y="4689831"/>
            <a:ext cx="4983689" cy="444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9662"/>
            <a:ext cx="2945341" cy="49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36" y="9379662"/>
            <a:ext cx="2945340" cy="49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3DE593D-2110-4382-A51E-F64560701D5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7247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DE593D-2110-4382-A51E-F64560701D52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7074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6" t="-2" r="6082" b="57060"/>
          <a:stretch>
            <a:fillRect/>
          </a:stretch>
        </p:blipFill>
        <p:spPr bwMode="auto">
          <a:xfrm>
            <a:off x="0" y="0"/>
            <a:ext cx="91440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Colour logo A5 CMY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6403975"/>
            <a:ext cx="16192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0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989138"/>
            <a:ext cx="7772400" cy="1470025"/>
          </a:xfrm>
        </p:spPr>
        <p:txBody>
          <a:bodyPr/>
          <a:lstStyle>
            <a:lvl1pPr algn="ctr">
              <a:defRPr sz="4400" b="1">
                <a:solidFill>
                  <a:srgbClr val="00538E"/>
                </a:solidFill>
              </a:defRPr>
            </a:lvl1pPr>
          </a:lstStyle>
          <a:p>
            <a:pPr lvl="0"/>
            <a:r>
              <a:rPr lang="en-AU" noProof="0" dirty="0" smtClean="0"/>
              <a:t>Click to edit Master title style</a:t>
            </a:r>
          </a:p>
        </p:txBody>
      </p:sp>
      <p:sp>
        <p:nvSpPr>
          <p:cNvPr id="420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600"/>
            </a:lvl1pPr>
          </a:lstStyle>
          <a:p>
            <a:pPr lvl="0"/>
            <a:r>
              <a:rPr lang="en-AU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27411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2033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-26988"/>
            <a:ext cx="2057400" cy="61531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-26988"/>
            <a:ext cx="6019800" cy="61531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878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7615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701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764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239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750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191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967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051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26988"/>
            <a:ext cx="8229600" cy="90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471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</p:txBody>
      </p:sp>
      <p:sp>
        <p:nvSpPr>
          <p:cNvPr id="411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3188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FontTx/>
              <a:buNone/>
              <a:defRPr sz="1400">
                <a:solidFill>
                  <a:schemeClr val="accent2"/>
                </a:solidFill>
                <a:latin typeface="+mj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1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3188"/>
            <a:ext cx="2895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FontTx/>
              <a:buNone/>
              <a:defRPr sz="1400">
                <a:solidFill>
                  <a:schemeClr val="accent2"/>
                </a:solidFill>
                <a:latin typeface="+mj-lt"/>
              </a:defRPr>
            </a:lvl1pPr>
          </a:lstStyle>
          <a:p>
            <a:pPr>
              <a:defRPr/>
            </a:pPr>
            <a:endParaRPr lang="en-AU"/>
          </a:p>
        </p:txBody>
      </p:sp>
      <p:pic>
        <p:nvPicPr>
          <p:cNvPr id="1030" name="Picture 8" descr="Colour logo A5 CMYK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6403975"/>
            <a:ext cx="16192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6" t="-2" r="6081" b="57060"/>
          <a:stretch>
            <a:fillRect/>
          </a:stretch>
        </p:blipFill>
        <p:spPr bwMode="auto">
          <a:xfrm>
            <a:off x="0" y="0"/>
            <a:ext cx="91440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2" name="Straight Connector 2"/>
          <p:cNvCxnSpPr>
            <a:cxnSpLocks noChangeShapeType="1"/>
          </p:cNvCxnSpPr>
          <p:nvPr/>
        </p:nvCxnSpPr>
        <p:spPr bwMode="auto">
          <a:xfrm>
            <a:off x="4545013" y="981075"/>
            <a:ext cx="0" cy="1152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1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1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1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1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1" grpId="0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6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16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16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6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16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16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6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16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16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9pPr>
    </p:titleStyle>
    <p:bodyStyle>
      <a:lvl1pPr marL="442913" indent="-442913" algn="l" rtl="0" eaLnBrk="0" fontAlgn="base" hangingPunct="0">
        <a:spcBef>
          <a:spcPct val="60000"/>
        </a:spcBef>
        <a:spcAft>
          <a:spcPct val="0"/>
        </a:spcAft>
        <a:buBlip>
          <a:blip r:embed="rId15"/>
        </a:buBlip>
        <a:defRPr sz="3000">
          <a:solidFill>
            <a:srgbClr val="5F5F5F"/>
          </a:solidFill>
          <a:latin typeface="+mn-lt"/>
          <a:ea typeface="+mn-ea"/>
          <a:cs typeface="+mn-cs"/>
        </a:defRPr>
      </a:lvl1pPr>
      <a:lvl2pPr marL="908050" indent="-285750" algn="l" rtl="0" eaLnBrk="0" fontAlgn="base" hangingPunct="0">
        <a:spcBef>
          <a:spcPct val="60000"/>
        </a:spcBef>
        <a:spcAft>
          <a:spcPct val="0"/>
        </a:spcAft>
        <a:buClr>
          <a:schemeClr val="accent2"/>
        </a:buClr>
        <a:buFont typeface="Arial" charset="0"/>
        <a:buChar char="&gt;"/>
        <a:defRPr sz="2600">
          <a:solidFill>
            <a:srgbClr val="5F5F5F"/>
          </a:solidFill>
          <a:latin typeface="+mn-lt"/>
        </a:defRPr>
      </a:lvl2pPr>
      <a:lvl3pPr marL="1316038" indent="-228600" algn="l" rtl="0" eaLnBrk="0" fontAlgn="base" hangingPunct="0">
        <a:spcBef>
          <a:spcPct val="60000"/>
        </a:spcBef>
        <a:spcAft>
          <a:spcPct val="0"/>
        </a:spcAft>
        <a:buClr>
          <a:schemeClr val="accent2"/>
        </a:buClr>
        <a:buFont typeface="Arial" charset="0"/>
        <a:buChar char="–"/>
        <a:defRPr sz="2000">
          <a:solidFill>
            <a:srgbClr val="5F5F5F"/>
          </a:solidFill>
          <a:latin typeface="+mn-lt"/>
        </a:defRPr>
      </a:lvl3pPr>
      <a:lvl4pPr marL="19177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325688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</a:defRPr>
      </a:lvl5pPr>
      <a:lvl6pPr marL="2782888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</a:defRPr>
      </a:lvl6pPr>
      <a:lvl7pPr marL="3240088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</a:defRPr>
      </a:lvl7pPr>
      <a:lvl8pPr marL="3697288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</a:defRPr>
      </a:lvl8pPr>
      <a:lvl9pPr marL="4154488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0" y="1989138"/>
            <a:ext cx="9144000" cy="1470025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altLang="en-US" dirty="0" smtClean="0"/>
              <a:t>AIMA – NAVIGATING PRIVATE PLACEMENT REGIMES</a:t>
            </a:r>
            <a:br>
              <a:rPr lang="en-US" altLang="en-US" dirty="0" smtClean="0"/>
            </a:br>
            <a:r>
              <a:rPr lang="en-US" altLang="en-US" dirty="0" smtClean="0"/>
              <a:t>Australia</a:t>
            </a:r>
            <a:endParaRPr lang="en-US" altLang="en-US" dirty="0" smtClean="0"/>
          </a:p>
        </p:txBody>
      </p:sp>
      <p:pic>
        <p:nvPicPr>
          <p:cNvPr id="5" name="Picture 4" descr="Williamson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31075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51520" y="5363549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AU" sz="1200" dirty="0" smtClean="0"/>
              <a:t>Mark Williamson</a:t>
            </a:r>
          </a:p>
          <a:p>
            <a:pPr>
              <a:buNone/>
            </a:pPr>
            <a:r>
              <a:rPr lang="en-AU" sz="1200" dirty="0" smtClean="0"/>
              <a:t>Partner</a:t>
            </a:r>
            <a:endParaRPr lang="en-AU" sz="1000" dirty="0" smtClean="0"/>
          </a:p>
          <a:p>
            <a:pPr>
              <a:buNone/>
            </a:pPr>
            <a:r>
              <a:rPr lang="en-AU" sz="1200" dirty="0" smtClean="0"/>
              <a:t>Corporate </a:t>
            </a:r>
            <a:endParaRPr lang="en-AU" sz="1000" dirty="0" smtClean="0"/>
          </a:p>
          <a:p>
            <a:pPr>
              <a:buNone/>
            </a:pPr>
            <a:r>
              <a:rPr lang="en-AU" sz="1200" dirty="0" smtClean="0"/>
              <a:t>t   +61 2 9253 9903</a:t>
            </a:r>
            <a:endParaRPr lang="en-AU" sz="1400" dirty="0" smtClean="0"/>
          </a:p>
          <a:p>
            <a:pPr>
              <a:buNone/>
            </a:pPr>
            <a:r>
              <a:rPr lang="en-AU" sz="1200" dirty="0" smtClean="0"/>
              <a:t>m +61 439 337 654</a:t>
            </a:r>
            <a:endParaRPr lang="en-AU" sz="1400" dirty="0" smtClean="0"/>
          </a:p>
          <a:p>
            <a:pPr>
              <a:buNone/>
            </a:pPr>
            <a:r>
              <a:rPr lang="en-AU" sz="1200" dirty="0" smtClean="0"/>
              <a:t>mwilliamson@piperalderman.com.au</a:t>
            </a:r>
            <a:endParaRPr lang="en-AU" sz="1400" dirty="0" smtClean="0"/>
          </a:p>
          <a:p>
            <a:pPr>
              <a:buNone/>
            </a:pPr>
            <a:r>
              <a:rPr lang="en-AU" sz="1200" dirty="0" smtClean="0"/>
              <a:t>www.piperalderman.com.au</a:t>
            </a:r>
            <a:endParaRPr lang="en-A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568152" y="4293096"/>
            <a:ext cx="2299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AU" sz="3200" b="1" dirty="0">
                <a:solidFill>
                  <a:srgbClr val="00538E"/>
                </a:solidFill>
                <a:latin typeface="+mj-lt"/>
                <a:ea typeface="+mj-ea"/>
                <a:cs typeface="+mj-cs"/>
              </a:rPr>
              <a:t>October</a:t>
            </a:r>
            <a:r>
              <a:rPr lang="en-AU" sz="1600" dirty="0" smtClean="0"/>
              <a:t> </a:t>
            </a:r>
            <a:r>
              <a:rPr lang="en-AU" sz="3200" b="1" dirty="0">
                <a:solidFill>
                  <a:srgbClr val="00538E"/>
                </a:solidFill>
                <a:latin typeface="+mj-lt"/>
                <a:ea typeface="+mj-ea"/>
                <a:cs typeface="+mj-cs"/>
              </a:rPr>
              <a:t>2017</a:t>
            </a:r>
            <a:endParaRPr lang="en-AU" sz="2800" b="1" dirty="0">
              <a:solidFill>
                <a:srgbClr val="00538E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251520" y="1268760"/>
            <a:ext cx="8640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dirty="0"/>
              <a:t>PRIVATE PLACEMENT </a:t>
            </a:r>
            <a:r>
              <a:rPr lang="en-AU" dirty="0" smtClean="0"/>
              <a:t>EXEMPTIONS</a:t>
            </a:r>
          </a:p>
          <a:p>
            <a:endParaRPr lang="en-AU" dirty="0"/>
          </a:p>
          <a:p>
            <a:pPr>
              <a:buNone/>
            </a:pPr>
            <a:r>
              <a:rPr lang="en-US" dirty="0"/>
              <a:t>Instead of regulating “offers to the public” or “public offerings”, the Act focuses on each particular offer of Products to each investor in Australia to determine if a product disclosure statement is required for that offer, or if that particular offer is within a private placement exemption.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2431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251520" y="980728"/>
            <a:ext cx="864096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n-AU" dirty="0"/>
              <a:t>PRIVATE PLACEMENT </a:t>
            </a:r>
            <a:r>
              <a:rPr lang="en-AU" dirty="0" smtClean="0"/>
              <a:t>EXEMPTIONS</a:t>
            </a:r>
            <a:endParaRPr lang="en-AU" dirty="0"/>
          </a:p>
          <a:p>
            <a:pPr>
              <a:spcAft>
                <a:spcPts val="600"/>
              </a:spcAft>
              <a:buNone/>
            </a:pPr>
            <a:r>
              <a:rPr lang="en-AU" u="sng" dirty="0"/>
              <a:t>Professional </a:t>
            </a:r>
            <a:r>
              <a:rPr lang="en-AU" u="sng" dirty="0" smtClean="0"/>
              <a:t>Investors</a:t>
            </a:r>
            <a:endParaRPr lang="en-AU" u="sng" dirty="0"/>
          </a:p>
          <a:p>
            <a:pPr marL="342900" indent="-342900"/>
            <a:r>
              <a:rPr lang="en-AU" sz="2000" dirty="0"/>
              <a:t>AFSL </a:t>
            </a:r>
            <a:r>
              <a:rPr lang="en-AU" sz="2000" dirty="0" smtClean="0"/>
              <a:t>holders</a:t>
            </a:r>
          </a:p>
          <a:p>
            <a:pPr marL="342900" indent="-342900"/>
            <a:r>
              <a:rPr lang="en-AU" sz="2000" dirty="0"/>
              <a:t>Bodies regulated by the Australian Prudential Regulation Authority (</a:t>
            </a:r>
            <a:r>
              <a:rPr lang="en-AU" sz="2000" b="1" dirty="0"/>
              <a:t>APRA</a:t>
            </a:r>
            <a:r>
              <a:rPr lang="en-AU" sz="2000" dirty="0"/>
              <a:t>) </a:t>
            </a:r>
            <a:endParaRPr lang="en-AU" sz="2000" dirty="0" smtClean="0"/>
          </a:p>
          <a:p>
            <a:pPr marL="342900" indent="-342900"/>
            <a:r>
              <a:rPr lang="en-AU" sz="2000" dirty="0"/>
              <a:t>Trustee of a superannuation fund - net assets of at least AUD$10 </a:t>
            </a:r>
            <a:r>
              <a:rPr lang="en-AU" sz="2000" dirty="0" smtClean="0"/>
              <a:t>million</a:t>
            </a:r>
          </a:p>
          <a:p>
            <a:pPr marL="342900" indent="-342900"/>
            <a:r>
              <a:rPr lang="en-AU" sz="2000" dirty="0"/>
              <a:t>A person controlling at least AUD$10 million </a:t>
            </a:r>
            <a:endParaRPr lang="en-AU" sz="2000" dirty="0" smtClean="0"/>
          </a:p>
          <a:p>
            <a:pPr marL="342900" indent="-342900"/>
            <a:r>
              <a:rPr lang="en-AU" sz="2000" dirty="0"/>
              <a:t>An entity listed </a:t>
            </a:r>
            <a:r>
              <a:rPr lang="en-AU" sz="2000" dirty="0" smtClean="0"/>
              <a:t>on:</a:t>
            </a:r>
          </a:p>
          <a:p>
            <a:pPr marL="800100" lvl="1" indent="-342900"/>
            <a:r>
              <a:rPr lang="en-US" sz="2000" dirty="0" smtClean="0"/>
              <a:t>Asia </a:t>
            </a:r>
            <a:r>
              <a:rPr lang="en-US" sz="2000" dirty="0"/>
              <a:t>Pacific Exchange </a:t>
            </a:r>
            <a:endParaRPr lang="en-AU" sz="2000" dirty="0" smtClean="0"/>
          </a:p>
          <a:p>
            <a:pPr marL="800100" lvl="1" indent="-342900"/>
            <a:r>
              <a:rPr lang="en-US" sz="2000" dirty="0" smtClean="0"/>
              <a:t>ASX</a:t>
            </a:r>
            <a:endParaRPr lang="en-AU" sz="2000" dirty="0"/>
          </a:p>
          <a:p>
            <a:pPr marL="800100" lvl="1" indent="-342900"/>
            <a:r>
              <a:rPr lang="en-US" sz="2000" dirty="0" smtClean="0"/>
              <a:t>Chi‑X Australia</a:t>
            </a:r>
            <a:endParaRPr lang="en-AU" sz="2000" dirty="0"/>
          </a:p>
          <a:p>
            <a:pPr marL="800100" lvl="1" indent="-342900"/>
            <a:r>
              <a:rPr lang="en-US" sz="2000" dirty="0" smtClean="0"/>
              <a:t>National </a:t>
            </a:r>
            <a:r>
              <a:rPr lang="en-US" sz="2000" dirty="0"/>
              <a:t>Stock Exchange of </a:t>
            </a:r>
            <a:r>
              <a:rPr lang="en-US" sz="2000" dirty="0" smtClean="0"/>
              <a:t>Australia</a:t>
            </a:r>
            <a:endParaRPr lang="en-AU" sz="2000" dirty="0" smtClean="0"/>
          </a:p>
          <a:p>
            <a:pPr marL="800100" lvl="1" indent="-342900"/>
            <a:r>
              <a:rPr lang="en-US" sz="2000" dirty="0" smtClean="0"/>
              <a:t>SIM </a:t>
            </a:r>
            <a:r>
              <a:rPr lang="en-US" sz="2000" dirty="0"/>
              <a:t>Venture Securities Exchange</a:t>
            </a:r>
            <a:endParaRPr lang="en-AU" sz="2000" dirty="0"/>
          </a:p>
          <a:p>
            <a:pPr marL="342900" indent="-342900"/>
            <a:r>
              <a:rPr lang="en-AU" sz="2000" dirty="0"/>
              <a:t>An Investment Company that has raised its investment moneys via an offer to the </a:t>
            </a:r>
            <a:r>
              <a:rPr lang="en-AU" sz="2000" dirty="0" smtClean="0"/>
              <a:t>public</a:t>
            </a:r>
          </a:p>
          <a:p>
            <a:pPr marL="342900" indent="-342900"/>
            <a:r>
              <a:rPr lang="en-AU" sz="2000" dirty="0"/>
              <a:t>A foreign entity that, if established or incorporated in Australia, would be covered by one of the preceding paragraphs</a:t>
            </a:r>
            <a:endParaRPr lang="en-AU" sz="2000" dirty="0" smtClean="0"/>
          </a:p>
        </p:txBody>
      </p:sp>
    </p:spTree>
    <p:extLst>
      <p:ext uri="{BB962C8B-B14F-4D97-AF65-F5344CB8AC3E}">
        <p14:creationId xmlns:p14="http://schemas.microsoft.com/office/powerpoint/2010/main" val="1516497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251520" y="1268760"/>
            <a:ext cx="86409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n-AU" dirty="0"/>
              <a:t>PRIVATE PLACEMENT </a:t>
            </a:r>
            <a:r>
              <a:rPr lang="en-AU" dirty="0" smtClean="0"/>
              <a:t>EXEMPTIONS</a:t>
            </a:r>
            <a:endParaRPr lang="en-AU" dirty="0"/>
          </a:p>
          <a:p>
            <a:pPr>
              <a:spcAft>
                <a:spcPts val="600"/>
              </a:spcAft>
              <a:buNone/>
            </a:pPr>
            <a:r>
              <a:rPr lang="en-AU" u="sng" dirty="0"/>
              <a:t>Other categories</a:t>
            </a:r>
            <a:r>
              <a:rPr lang="en-AU" u="sng" dirty="0" smtClean="0"/>
              <a:t>:</a:t>
            </a:r>
          </a:p>
          <a:p>
            <a:pPr marL="342900" indent="-342900"/>
            <a:r>
              <a:rPr lang="en-AU" sz="2200" dirty="0"/>
              <a:t>Minimum amount payable for the Securities is at least </a:t>
            </a:r>
            <a:r>
              <a:rPr lang="en-AU" sz="2200" dirty="0" smtClean="0"/>
              <a:t>AUD$500,000</a:t>
            </a:r>
          </a:p>
          <a:p>
            <a:pPr marL="342900" indent="-342900"/>
            <a:r>
              <a:rPr lang="en-AU" sz="2200" dirty="0"/>
              <a:t>Certificate of a ‘qualified accountant’ that the person, company or trust to whom the offer is made is a person, or is controlled by a person, who </a:t>
            </a:r>
            <a:r>
              <a:rPr lang="en-AU" sz="2200" dirty="0" smtClean="0"/>
              <a:t>has:</a:t>
            </a:r>
          </a:p>
          <a:p>
            <a:pPr marL="800100" lvl="1" indent="-342900"/>
            <a:r>
              <a:rPr lang="en-US" sz="2200" dirty="0" smtClean="0"/>
              <a:t>net </a:t>
            </a:r>
            <a:r>
              <a:rPr lang="en-US" sz="2200" dirty="0"/>
              <a:t>assets of at least AUD$2.5 million; or </a:t>
            </a:r>
            <a:endParaRPr lang="en-AU" sz="2200" dirty="0" smtClean="0"/>
          </a:p>
          <a:p>
            <a:pPr marL="800100" lvl="1" indent="-342900"/>
            <a:r>
              <a:rPr lang="en-US" sz="2200" dirty="0" smtClean="0"/>
              <a:t>a </a:t>
            </a:r>
            <a:r>
              <a:rPr lang="en-US" sz="2200" dirty="0"/>
              <a:t>gross income for each of the last 2 financial years of at least </a:t>
            </a:r>
            <a:r>
              <a:rPr lang="en-US" sz="2200" dirty="0" smtClean="0"/>
              <a:t>AUD$250</a:t>
            </a:r>
            <a:endParaRPr lang="en-AU" sz="2200" dirty="0" smtClean="0"/>
          </a:p>
          <a:p>
            <a:pPr marL="342900" indent="-342900"/>
            <a:r>
              <a:rPr lang="en-AU" sz="2200" dirty="0"/>
              <a:t>An offer made through the holder of an AFSL and the AFSL holder undertakes certain assessment procedures with the person accepting the offer</a:t>
            </a:r>
          </a:p>
        </p:txBody>
      </p:sp>
    </p:spTree>
    <p:extLst>
      <p:ext uri="{BB962C8B-B14F-4D97-AF65-F5344CB8AC3E}">
        <p14:creationId xmlns:p14="http://schemas.microsoft.com/office/powerpoint/2010/main" val="2220883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Colour logo A5 CMY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2768600"/>
            <a:ext cx="6734175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251520" y="1268760"/>
            <a:ext cx="8640960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dirty="0"/>
              <a:t>The Australian Corporations Act has two separate streams for regulating offering/private placement depending on whether the Products are classified as</a:t>
            </a:r>
            <a:r>
              <a:rPr lang="en-AU" dirty="0" smtClean="0"/>
              <a:t>:</a:t>
            </a:r>
          </a:p>
          <a:p>
            <a:pPr>
              <a:buNone/>
            </a:pPr>
            <a:endParaRPr lang="en-AU" dirty="0"/>
          </a:p>
          <a:p>
            <a:pPr marL="342900" indent="-342900">
              <a:spcAft>
                <a:spcPts val="600"/>
              </a:spcAft>
            </a:pPr>
            <a:r>
              <a:rPr lang="en-AU" dirty="0"/>
              <a:t>Securities, for which a prospectus is required for an offering unless a private placement exemption applies</a:t>
            </a:r>
            <a:r>
              <a:rPr lang="en-AU" dirty="0" smtClean="0"/>
              <a:t>.</a:t>
            </a:r>
          </a:p>
          <a:p>
            <a:pPr marL="342900" indent="-342900"/>
            <a:r>
              <a:rPr lang="en-AU" dirty="0"/>
              <a:t>Financial Products, for which a product disclosure statement is required unless a private placement exemption applies. 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251520" y="1268760"/>
            <a:ext cx="8640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dirty="0"/>
              <a:t>In addition, the Act regulates the structure of investment fund/collective investment undertakings as “managed investment schemes</a:t>
            </a:r>
            <a:r>
              <a:rPr lang="en-AU" dirty="0" smtClean="0"/>
              <a:t>”.</a:t>
            </a:r>
          </a:p>
          <a:p>
            <a:pPr>
              <a:buNone/>
            </a:pPr>
            <a:endParaRPr lang="en-AU" dirty="0" smtClean="0"/>
          </a:p>
          <a:p>
            <a:pPr marL="800100" lvl="1" indent="-342900"/>
            <a:r>
              <a:rPr lang="en-AU" dirty="0"/>
              <a:t>Products that are not Securities may be regulated as “managed investment schemes”, but only where there is an element of pooling of interests by investors</a:t>
            </a:r>
          </a:p>
        </p:txBody>
      </p:sp>
    </p:spTree>
    <p:extLst>
      <p:ext uri="{BB962C8B-B14F-4D97-AF65-F5344CB8AC3E}">
        <p14:creationId xmlns:p14="http://schemas.microsoft.com/office/powerpoint/2010/main" val="4043950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251520" y="1268760"/>
            <a:ext cx="8640960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/>
              <a:t>An Australian financial services </a:t>
            </a:r>
            <a:r>
              <a:rPr lang="en-US" dirty="0" err="1"/>
              <a:t>licence</a:t>
            </a:r>
            <a:r>
              <a:rPr lang="en-US" dirty="0"/>
              <a:t> (</a:t>
            </a:r>
            <a:r>
              <a:rPr lang="en-US" b="1" dirty="0"/>
              <a:t>AFSL</a:t>
            </a:r>
            <a:r>
              <a:rPr lang="en-US" dirty="0"/>
              <a:t>) is required by any person who carries on a financial services business in Australia, unless an exemption applies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Marketing/offering/selling the Products is regulated by the AFSL provisions of the Act as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/>
          </a:p>
          <a:p>
            <a:pPr marL="342900" indent="-342900">
              <a:spcAft>
                <a:spcPts val="600"/>
              </a:spcAft>
            </a:pPr>
            <a:r>
              <a:rPr lang="en-US" dirty="0"/>
              <a:t>“dealing” in securities or financial products; </a:t>
            </a:r>
            <a:r>
              <a:rPr lang="en-US" dirty="0" smtClean="0"/>
              <a:t>and</a:t>
            </a:r>
          </a:p>
          <a:p>
            <a:pPr marL="342900" indent="-342900">
              <a:spcAft>
                <a:spcPts val="600"/>
              </a:spcAft>
            </a:pPr>
            <a:r>
              <a:rPr lang="en-US" dirty="0" smtClean="0"/>
              <a:t>providing </a:t>
            </a:r>
            <a:r>
              <a:rPr lang="en-US" dirty="0"/>
              <a:t>“product advice”.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573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251520" y="1269435"/>
            <a:ext cx="889248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dirty="0"/>
              <a:t>AFSL KEY TEST</a:t>
            </a:r>
            <a:r>
              <a:rPr lang="en-AU" dirty="0" smtClean="0"/>
              <a:t>: </a:t>
            </a:r>
          </a:p>
          <a:p>
            <a:endParaRPr lang="en-AU" dirty="0" smtClean="0"/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TEST </a:t>
            </a:r>
            <a:r>
              <a:rPr lang="en-AU" dirty="0"/>
              <a:t>EVERY APPLICABLE ENTITY SEPARATELY</a:t>
            </a:r>
            <a:r>
              <a:rPr lang="en-AU" dirty="0" smtClean="0"/>
              <a:t>:</a:t>
            </a:r>
          </a:p>
          <a:p>
            <a:pPr>
              <a:buNone/>
            </a:pPr>
            <a:endParaRPr lang="en-AU" dirty="0"/>
          </a:p>
          <a:p>
            <a:pPr marL="1257300" lvl="2" indent="-342900">
              <a:spcAft>
                <a:spcPts val="1200"/>
              </a:spcAft>
            </a:pPr>
            <a:r>
              <a:rPr lang="en-AU" dirty="0" smtClean="0"/>
              <a:t>Issuer</a:t>
            </a:r>
          </a:p>
          <a:p>
            <a:pPr marL="1257300" lvl="2" indent="-342900">
              <a:spcAft>
                <a:spcPts val="1200"/>
              </a:spcAft>
            </a:pPr>
            <a:r>
              <a:rPr lang="en-US" dirty="0" smtClean="0"/>
              <a:t>Manager</a:t>
            </a:r>
            <a:endParaRPr lang="en-AU" dirty="0" smtClean="0"/>
          </a:p>
          <a:p>
            <a:pPr marL="1257300" lvl="2" indent="-342900">
              <a:spcAft>
                <a:spcPts val="1200"/>
              </a:spcAft>
            </a:pPr>
            <a:r>
              <a:rPr lang="en-US" dirty="0" smtClean="0"/>
              <a:t>Placement Agent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2627784" y="1278737"/>
            <a:ext cx="6725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AU" dirty="0" smtClean="0"/>
              <a:t>“Carrying </a:t>
            </a:r>
            <a:r>
              <a:rPr lang="en-AU" dirty="0"/>
              <a:t>on a Financial Services </a:t>
            </a:r>
            <a:r>
              <a:rPr lang="en-AU" dirty="0" smtClean="0"/>
              <a:t>business in Australia”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4261610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251520" y="1124744"/>
            <a:ext cx="889248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/>
              <a:t>AFSL EXEMPTIONS</a:t>
            </a:r>
            <a:endParaRPr lang="en-AU" dirty="0"/>
          </a:p>
          <a:p>
            <a:pPr>
              <a:buNone/>
            </a:pPr>
            <a:r>
              <a:rPr lang="en-US" dirty="0"/>
              <a:t> </a:t>
            </a:r>
            <a:endParaRPr lang="en-AU" dirty="0"/>
          </a:p>
          <a:p>
            <a:pPr>
              <a:buNone/>
            </a:pPr>
            <a:r>
              <a:rPr lang="en-US" dirty="0"/>
              <a:t>SELF DEALING EXEMPTION FOR </a:t>
            </a:r>
            <a:r>
              <a:rPr lang="en-US" dirty="0" smtClean="0"/>
              <a:t>ISSUERS</a:t>
            </a:r>
            <a:endParaRPr lang="en-AU" dirty="0" smtClean="0"/>
          </a:p>
          <a:p>
            <a:pPr>
              <a:buNone/>
            </a:pPr>
            <a:r>
              <a:rPr lang="en-US" dirty="0"/>
              <a:t> </a:t>
            </a:r>
            <a:endParaRPr lang="en-AU" dirty="0"/>
          </a:p>
          <a:p>
            <a:pPr>
              <a:spcAft>
                <a:spcPts val="1200"/>
              </a:spcAft>
              <a:buNone/>
            </a:pPr>
            <a:r>
              <a:rPr lang="en-US" dirty="0"/>
              <a:t>An issuer will not require an AFSL to market/offer/sell the Products as a person that </a:t>
            </a:r>
            <a:r>
              <a:rPr lang="en-US" u="sng" dirty="0"/>
              <a:t>is not in Australia</a:t>
            </a:r>
            <a:r>
              <a:rPr lang="en-US" dirty="0"/>
              <a:t> is exempt from needing an AFSL both</a:t>
            </a:r>
            <a:r>
              <a:rPr lang="en-US" dirty="0" smtClean="0"/>
              <a:t>:</a:t>
            </a:r>
            <a:endParaRPr lang="en-AU" dirty="0"/>
          </a:p>
          <a:p>
            <a:pPr marL="342900" indent="-342900">
              <a:spcAft>
                <a:spcPts val="1200"/>
              </a:spcAft>
            </a:pPr>
            <a:r>
              <a:rPr lang="en-US" dirty="0" smtClean="0"/>
              <a:t>to </a:t>
            </a:r>
            <a:r>
              <a:rPr lang="en-US" dirty="0"/>
              <a:t>deal in financial products; and  </a:t>
            </a:r>
            <a:endParaRPr lang="en-AU" dirty="0"/>
          </a:p>
          <a:p>
            <a:pPr marL="342900" indent="-342900">
              <a:spcAft>
                <a:spcPts val="1200"/>
              </a:spcAft>
            </a:pPr>
            <a:r>
              <a:rPr lang="en-US" dirty="0" smtClean="0"/>
              <a:t>to </a:t>
            </a:r>
            <a:r>
              <a:rPr lang="en-US" dirty="0"/>
              <a:t>provide general product advice in relation to Financial Products,</a:t>
            </a:r>
            <a:endParaRPr lang="en-AU" dirty="0"/>
          </a:p>
          <a:p>
            <a:pPr>
              <a:spcAft>
                <a:spcPts val="1200"/>
              </a:spcAft>
              <a:buNone/>
            </a:pPr>
            <a:r>
              <a:rPr lang="en-US" u="sng" dirty="0"/>
              <a:t>provided that the offering is limited to “professional investors” in Australia</a:t>
            </a:r>
            <a:r>
              <a:rPr lang="en-US" dirty="0"/>
              <a:t>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8561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251520" y="1268760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  <a:buNone/>
            </a:pPr>
            <a:r>
              <a:rPr lang="en-US" dirty="0"/>
              <a:t>AFSL EXEMPTIONS</a:t>
            </a:r>
            <a:endParaRPr lang="en-AU" dirty="0"/>
          </a:p>
          <a:p>
            <a:pPr>
              <a:spcAft>
                <a:spcPts val="1800"/>
              </a:spcAft>
              <a:buNone/>
            </a:pPr>
            <a:r>
              <a:rPr lang="en-US" dirty="0" smtClean="0"/>
              <a:t>PLACEMENT </a:t>
            </a:r>
            <a:r>
              <a:rPr lang="en-US" dirty="0"/>
              <a:t>AGENTS</a:t>
            </a:r>
            <a:endParaRPr lang="en-AU" dirty="0"/>
          </a:p>
          <a:p>
            <a:pPr>
              <a:spcAft>
                <a:spcPts val="1800"/>
              </a:spcAft>
              <a:buNone/>
            </a:pPr>
            <a:r>
              <a:rPr lang="en-AU" dirty="0" smtClean="0"/>
              <a:t>Placement </a:t>
            </a:r>
            <a:r>
              <a:rPr lang="en-AU" dirty="0"/>
              <a:t>Agent operates entirely outside Australia and only deals with Australian “wholesale clients”</a:t>
            </a:r>
          </a:p>
        </p:txBody>
      </p:sp>
    </p:spTree>
    <p:extLst>
      <p:ext uri="{BB962C8B-B14F-4D97-AF65-F5344CB8AC3E}">
        <p14:creationId xmlns:p14="http://schemas.microsoft.com/office/powerpoint/2010/main" val="331676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Rectangle 4"/>
          <p:cNvSpPr/>
          <p:nvPr/>
        </p:nvSpPr>
        <p:spPr>
          <a:xfrm>
            <a:off x="227647" y="980728"/>
            <a:ext cx="864096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n-US" dirty="0"/>
              <a:t>AFSL EXEMPTIONS</a:t>
            </a:r>
            <a:endParaRPr lang="en-AU" dirty="0"/>
          </a:p>
          <a:p>
            <a:pPr>
              <a:spcAft>
                <a:spcPts val="600"/>
              </a:spcAft>
              <a:buNone/>
            </a:pPr>
            <a:r>
              <a:rPr lang="en-US" dirty="0" smtClean="0"/>
              <a:t>PLACEMENT </a:t>
            </a:r>
            <a:r>
              <a:rPr lang="en-US" dirty="0"/>
              <a:t>AGENTS</a:t>
            </a:r>
            <a:endParaRPr lang="en-AU" dirty="0"/>
          </a:p>
          <a:p>
            <a:pPr>
              <a:spcAft>
                <a:spcPts val="600"/>
              </a:spcAft>
              <a:buNone/>
            </a:pPr>
            <a:r>
              <a:rPr lang="en-US" dirty="0" smtClean="0"/>
              <a:t>Exempt </a:t>
            </a:r>
            <a:r>
              <a:rPr lang="en-US" dirty="0"/>
              <a:t>Foreign Financial Services </a:t>
            </a:r>
            <a:r>
              <a:rPr lang="en-US" dirty="0" smtClean="0"/>
              <a:t>Providers</a:t>
            </a:r>
          </a:p>
          <a:p>
            <a:pPr>
              <a:spcAft>
                <a:spcPts val="600"/>
              </a:spcAft>
              <a:buNone/>
            </a:pPr>
            <a:r>
              <a:rPr lang="en-AU" dirty="0"/>
              <a:t>The so called “Passport” </a:t>
            </a:r>
            <a:r>
              <a:rPr lang="en-AU" dirty="0" smtClean="0"/>
              <a:t>exemption</a:t>
            </a:r>
          </a:p>
          <a:p>
            <a:pPr marL="342900" indent="-342900">
              <a:spcAft>
                <a:spcPts val="0"/>
              </a:spcAft>
            </a:pPr>
            <a:r>
              <a:rPr lang="en-AU" sz="2200" dirty="0"/>
              <a:t>[CO 03/1099] </a:t>
            </a:r>
            <a:r>
              <a:rPr lang="en-AU" sz="2200" i="1" dirty="0"/>
              <a:t>UK regulated financial service providers</a:t>
            </a:r>
            <a:r>
              <a:rPr lang="en-AU" sz="2200" i="1" dirty="0" smtClean="0"/>
              <a:t>;</a:t>
            </a:r>
          </a:p>
          <a:p>
            <a:pPr marL="342900" indent="-342900">
              <a:spcAft>
                <a:spcPts val="0"/>
              </a:spcAft>
            </a:pPr>
            <a:r>
              <a:rPr lang="en-AU" sz="2200" dirty="0"/>
              <a:t>[CO 03/1100] </a:t>
            </a:r>
            <a:r>
              <a:rPr lang="en-AU" sz="2200" i="1" dirty="0"/>
              <a:t>US SEC regulated financial service providers</a:t>
            </a:r>
            <a:r>
              <a:rPr lang="en-AU" sz="2200" i="1" dirty="0" smtClean="0"/>
              <a:t>;</a:t>
            </a:r>
          </a:p>
          <a:p>
            <a:pPr marL="342900" indent="-342900">
              <a:spcAft>
                <a:spcPts val="0"/>
              </a:spcAft>
            </a:pPr>
            <a:r>
              <a:rPr lang="en-AU" sz="2200" dirty="0"/>
              <a:t>[CO 03/1101] </a:t>
            </a:r>
            <a:r>
              <a:rPr lang="en-AU" sz="2200" i="1" dirty="0"/>
              <a:t>US Federal Reserve and OCC regulated financial service providers; </a:t>
            </a:r>
            <a:endParaRPr lang="en-AU" sz="2200" i="1" dirty="0" smtClean="0"/>
          </a:p>
          <a:p>
            <a:pPr marL="342900" indent="-342900">
              <a:spcAft>
                <a:spcPts val="0"/>
              </a:spcAft>
            </a:pPr>
            <a:r>
              <a:rPr lang="en-AU" sz="2200" dirty="0"/>
              <a:t>[CO 03/1102] </a:t>
            </a:r>
            <a:r>
              <a:rPr lang="en-AU" sz="2200" i="1" dirty="0"/>
              <a:t>Singapore MAS regulated financial service providers</a:t>
            </a:r>
            <a:r>
              <a:rPr lang="en-AU" sz="2200" i="1" dirty="0" smtClean="0"/>
              <a:t>;</a:t>
            </a:r>
          </a:p>
          <a:p>
            <a:pPr marL="342900" indent="-342900">
              <a:spcAft>
                <a:spcPts val="0"/>
              </a:spcAft>
            </a:pPr>
            <a:r>
              <a:rPr lang="en-AU" sz="2200" dirty="0"/>
              <a:t>[CO 03/1103] </a:t>
            </a:r>
            <a:r>
              <a:rPr lang="en-AU" sz="2200" i="1" dirty="0"/>
              <a:t>Hong Kong SFC regulated financial service providers</a:t>
            </a:r>
            <a:r>
              <a:rPr lang="en-AU" sz="2200" i="1" dirty="0" smtClean="0"/>
              <a:t>;</a:t>
            </a:r>
          </a:p>
          <a:p>
            <a:pPr marL="342900" indent="-342900">
              <a:spcAft>
                <a:spcPts val="0"/>
              </a:spcAft>
            </a:pPr>
            <a:r>
              <a:rPr lang="en-AU" sz="2200" dirty="0"/>
              <a:t>[CO 04/829] </a:t>
            </a:r>
            <a:r>
              <a:rPr lang="en-AU" sz="2200" i="1" dirty="0"/>
              <a:t>US CFTC regulated financial services providers; </a:t>
            </a:r>
            <a:r>
              <a:rPr lang="en-AU" sz="2200" i="1" dirty="0" smtClean="0"/>
              <a:t>and</a:t>
            </a:r>
          </a:p>
          <a:p>
            <a:pPr marL="342900" indent="-342900">
              <a:spcAft>
                <a:spcPts val="0"/>
              </a:spcAft>
            </a:pPr>
            <a:r>
              <a:rPr lang="en-AU" sz="2200" dirty="0"/>
              <a:t>[CO 04/1313] </a:t>
            </a:r>
            <a:r>
              <a:rPr lang="en-AU" sz="2200" i="1" dirty="0"/>
              <a:t>German </a:t>
            </a:r>
            <a:r>
              <a:rPr lang="en-AU" sz="2200" i="1" dirty="0" err="1"/>
              <a:t>BaFin</a:t>
            </a:r>
            <a:r>
              <a:rPr lang="en-AU" sz="2200" i="1" dirty="0"/>
              <a:t> regulated financial service providers.</a:t>
            </a:r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399399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251521" y="1268760"/>
            <a:ext cx="8640960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dirty="0"/>
              <a:t>AFSL </a:t>
            </a:r>
            <a:r>
              <a:rPr lang="en-AU" dirty="0" smtClean="0"/>
              <a:t>EXEMPTIONS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/>
              <a:t>PLACEMENT </a:t>
            </a:r>
            <a:r>
              <a:rPr lang="en-AU" dirty="0" smtClean="0"/>
              <a:t>AGENTS</a:t>
            </a:r>
          </a:p>
          <a:p>
            <a:pPr>
              <a:buNone/>
            </a:pPr>
            <a:endParaRPr lang="en-AU" dirty="0"/>
          </a:p>
          <a:p>
            <a:pPr marL="342900" indent="-342900">
              <a:spcAft>
                <a:spcPts val="600"/>
              </a:spcAft>
            </a:pPr>
            <a:r>
              <a:rPr lang="en-AU" dirty="0"/>
              <a:t>Foreign Placement Agent can market through an AFSL </a:t>
            </a:r>
            <a:r>
              <a:rPr lang="en-AU" dirty="0" smtClean="0"/>
              <a:t>holder</a:t>
            </a:r>
          </a:p>
          <a:p>
            <a:pPr marL="342900" indent="-342900"/>
            <a:r>
              <a:rPr lang="en-AU" dirty="0"/>
              <a:t>Foreign Placement Agent can market through an Exempt Foreign Financial Service Provider</a:t>
            </a:r>
            <a:r>
              <a:rPr lang="en-AU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026509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PA2">
      <a:dk1>
        <a:srgbClr val="00538E"/>
      </a:dk1>
      <a:lt1>
        <a:srgbClr val="FFFFFF"/>
      </a:lt1>
      <a:dk2>
        <a:srgbClr val="67737A"/>
      </a:dk2>
      <a:lt2>
        <a:srgbClr val="E78E96"/>
      </a:lt2>
      <a:accent1>
        <a:srgbClr val="00538E"/>
      </a:accent1>
      <a:accent2>
        <a:srgbClr val="A9263D"/>
      </a:accent2>
      <a:accent3>
        <a:srgbClr val="67737A"/>
      </a:accent3>
      <a:accent4>
        <a:srgbClr val="E78E96"/>
      </a:accent4>
      <a:accent5>
        <a:srgbClr val="000000"/>
      </a:accent5>
      <a:accent6>
        <a:srgbClr val="FFFFFF"/>
      </a:accent6>
      <a:hlink>
        <a:srgbClr val="0000FF"/>
      </a:hlink>
      <a:folHlink>
        <a:srgbClr val="67737A"/>
      </a:folHlink>
    </a:clrScheme>
    <a:fontScheme name="Custom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4278</TotalTime>
  <Words>510</Words>
  <Application>Microsoft Office PowerPoint</Application>
  <PresentationFormat>On-screen Show (4:3)</PresentationFormat>
  <Paragraphs>84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Arial Narrow</vt:lpstr>
      <vt:lpstr>Times New Roman</vt:lpstr>
      <vt:lpstr>Custom Design</vt:lpstr>
      <vt:lpstr>AIMA – NAVIGATING PRIVATE PLACEMENT REGIMES Australia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Piper Alderman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Piper Alderman</dc:creator>
  <cp:lastModifiedBy>Piper Alderman</cp:lastModifiedBy>
  <cp:revision>645</cp:revision>
  <cp:lastPrinted>2017-10-06T05:02:48Z</cp:lastPrinted>
  <dcterms:created xsi:type="dcterms:W3CDTF">2006-03-21T05:08:09Z</dcterms:created>
  <dcterms:modified xsi:type="dcterms:W3CDTF">2017-10-06T05:14:08Z</dcterms:modified>
</cp:coreProperties>
</file>