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4"/>
  </p:notesMasterIdLst>
  <p:handoutMasterIdLst>
    <p:handoutMasterId r:id="rId25"/>
  </p:handoutMasterIdLst>
  <p:sldIdLst>
    <p:sldId id="256" r:id="rId2"/>
    <p:sldId id="272" r:id="rId3"/>
    <p:sldId id="274" r:id="rId4"/>
    <p:sldId id="258" r:id="rId5"/>
    <p:sldId id="257" r:id="rId6"/>
    <p:sldId id="259" r:id="rId7"/>
    <p:sldId id="273" r:id="rId8"/>
    <p:sldId id="260" r:id="rId9"/>
    <p:sldId id="267" r:id="rId10"/>
    <p:sldId id="268" r:id="rId11"/>
    <p:sldId id="269" r:id="rId12"/>
    <p:sldId id="261" r:id="rId13"/>
    <p:sldId id="277" r:id="rId14"/>
    <p:sldId id="262" r:id="rId15"/>
    <p:sldId id="276" r:id="rId16"/>
    <p:sldId id="263" r:id="rId17"/>
    <p:sldId id="264" r:id="rId18"/>
    <p:sldId id="265" r:id="rId19"/>
    <p:sldId id="266" r:id="rId20"/>
    <p:sldId id="275" r:id="rId21"/>
    <p:sldId id="270" r:id="rId22"/>
    <p:sldId id="271" r:id="rId23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84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86" d="100"/>
          <a:sy n="86" d="100"/>
        </p:scale>
        <p:origin x="-1926" y="-7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1936BF-C62B-4E2A-8266-CA0D33C1E244}" type="datetimeFigureOut">
              <a:rPr kumimoji="1" lang="ja-JP" altLang="en-US" smtClean="0"/>
              <a:t>2017/10/12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118B9D2-5FEF-4ACD-8164-3C1136E74A2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1738509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FB383EC-9685-40D7-B5DB-FF3A8D8F4250}" type="datetimeFigureOut">
              <a:rPr kumimoji="1" lang="ja-JP" altLang="en-US" smtClean="0"/>
              <a:t>2017/10/12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1093C1E-4557-4480-9D72-05C225740DE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402641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 smtClean="0"/>
              <a:t>マスター サブタイトルの書式設定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4E97C33-C489-46E9-9F80-1677A8769646}" type="datetime1">
              <a:rPr kumimoji="1" lang="ja-JP" altLang="en-US" smtClean="0"/>
              <a:t>2017/10/12</a:t>
            </a:fld>
            <a:endParaRPr kumimoji="1" lang="ja-JP" alt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kumimoji="1" lang="ja-JP" alt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441338" y="6470065"/>
            <a:ext cx="2133600" cy="476250"/>
          </a:xfrm>
          <a:ln/>
        </p:spPr>
        <p:txBody>
          <a:bodyPr/>
          <a:lstStyle>
            <a:lvl1pPr>
              <a:defRPr/>
            </a:lvl1pPr>
          </a:lstStyle>
          <a:p>
            <a:fld id="{61B71355-ECA8-49B9-B63B-467E1F98DB37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  <p:pic>
        <p:nvPicPr>
          <p:cNvPr id="7" name="Picture 3" descr="map"/>
          <p:cNvPicPr>
            <a:picLocks noChangeAspect="1" noChangeArrowheads="1"/>
          </p:cNvPicPr>
          <p:nvPr userDrawn="1"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6905" b="90265"/>
          <a:stretch>
            <a:fillRect/>
          </a:stretch>
        </p:blipFill>
        <p:spPr bwMode="auto">
          <a:xfrm>
            <a:off x="8062913" y="5880100"/>
            <a:ext cx="685800" cy="573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613376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65BE521-AB2F-4877-B713-59DA04BC9C93}" type="datetime1">
              <a:rPr kumimoji="1" lang="ja-JP" altLang="en-US" smtClean="0"/>
              <a:t>2017/10/12</a:t>
            </a:fld>
            <a:endParaRPr kumimoji="1" lang="ja-JP" alt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kumimoji="1" lang="ja-JP" alt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1B71355-ECA8-49B9-B63B-467E1F98DB37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8015247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404813"/>
            <a:ext cx="2057400" cy="5721350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404813"/>
            <a:ext cx="6019800" cy="5721350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CBACB24-0421-4B15-BEF7-7E75068C93E4}" type="datetime1">
              <a:rPr kumimoji="1" lang="ja-JP" altLang="en-US" smtClean="0"/>
              <a:t>2017/10/12</a:t>
            </a:fld>
            <a:endParaRPr kumimoji="1" lang="ja-JP" alt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kumimoji="1" lang="ja-JP" alt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1B71355-ECA8-49B9-B63B-467E1F98DB37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7253197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8FD625A-0481-4124-A992-7EABCD8661E9}" type="datetime1">
              <a:rPr kumimoji="1" lang="ja-JP" altLang="en-US" smtClean="0"/>
              <a:t>2017/10/12</a:t>
            </a:fld>
            <a:endParaRPr kumimoji="1" lang="ja-JP" alt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kumimoji="1" lang="ja-JP" alt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604448" y="6477049"/>
            <a:ext cx="738187" cy="476250"/>
          </a:xfrm>
          <a:ln/>
        </p:spPr>
        <p:txBody>
          <a:bodyPr/>
          <a:lstStyle>
            <a:lvl1pPr>
              <a:defRPr/>
            </a:lvl1pPr>
          </a:lstStyle>
          <a:p>
            <a:fld id="{61B71355-ECA8-49B9-B63B-467E1F98DB37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  <p:pic>
        <p:nvPicPr>
          <p:cNvPr id="7" name="Picture 3" descr="map"/>
          <p:cNvPicPr>
            <a:picLocks noChangeAspect="1" noChangeArrowheads="1"/>
          </p:cNvPicPr>
          <p:nvPr userDrawn="1"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6905" b="90265"/>
          <a:stretch>
            <a:fillRect/>
          </a:stretch>
        </p:blipFill>
        <p:spPr bwMode="auto">
          <a:xfrm>
            <a:off x="8062913" y="5880100"/>
            <a:ext cx="685800" cy="573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666945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1DB9031-1B7C-402B-86C3-44B550E64674}" type="datetime1">
              <a:rPr kumimoji="1" lang="ja-JP" altLang="en-US" smtClean="0"/>
              <a:t>2017/10/12</a:t>
            </a:fld>
            <a:endParaRPr kumimoji="1" lang="ja-JP" alt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kumimoji="1" lang="ja-JP" alt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1B71355-ECA8-49B9-B63B-467E1F98DB37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8730287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268413"/>
            <a:ext cx="4038600" cy="48577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268413"/>
            <a:ext cx="4038600" cy="48577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1C07F1D-F409-417B-81C1-80FFB59573F3}" type="datetime1">
              <a:rPr kumimoji="1" lang="ja-JP" altLang="en-US" smtClean="0"/>
              <a:t>2017/10/12</a:t>
            </a:fld>
            <a:endParaRPr kumimoji="1" lang="ja-JP" alt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kumimoji="1" lang="ja-JP" alt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1B71355-ECA8-49B9-B63B-467E1F98DB37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9199520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1B4DD6D-7A51-48F1-8A7F-58448631F289}" type="datetime1">
              <a:rPr kumimoji="1" lang="ja-JP" altLang="en-US" smtClean="0"/>
              <a:t>2017/10/12</a:t>
            </a:fld>
            <a:endParaRPr kumimoji="1" lang="ja-JP" altLang="en-US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kumimoji="1" lang="ja-JP" altLang="en-US" dirty="0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1B71355-ECA8-49B9-B63B-467E1F98DB37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6855875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AF3242F-E654-4BC9-A9DC-86482945A4B6}" type="datetime1">
              <a:rPr kumimoji="1" lang="ja-JP" altLang="en-US" smtClean="0"/>
              <a:t>2017/10/12</a:t>
            </a:fld>
            <a:endParaRPr kumimoji="1" lang="ja-JP" alt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kumimoji="1" lang="ja-JP" alt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1B71355-ECA8-49B9-B63B-467E1F98DB37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9100844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985D521-A3E8-46AE-AE92-862F94D14739}" type="datetime1">
              <a:rPr kumimoji="1" lang="ja-JP" altLang="en-US" smtClean="0"/>
              <a:t>2017/10/12</a:t>
            </a:fld>
            <a:endParaRPr kumimoji="1" lang="ja-JP" altLang="en-US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kumimoji="1" lang="ja-JP" altLang="en-US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1B71355-ECA8-49B9-B63B-467E1F98DB37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7635061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4F80B35-2792-4020-9E77-EB291D16A4DA}" type="datetime1">
              <a:rPr kumimoji="1" lang="ja-JP" altLang="en-US" smtClean="0"/>
              <a:t>2017/10/12</a:t>
            </a:fld>
            <a:endParaRPr kumimoji="1" lang="ja-JP" alt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kumimoji="1" lang="ja-JP" alt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1B71355-ECA8-49B9-B63B-467E1F98DB37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7581649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ja-JP" altLang="en-US" noProof="0" smtClean="0"/>
              <a:t>アイコンをクリックして図を追加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1BC79AE-B728-42FE-97FF-57A600B71184}" type="datetime1">
              <a:rPr kumimoji="1" lang="ja-JP" altLang="en-US" smtClean="0"/>
              <a:t>2017/10/12</a:t>
            </a:fld>
            <a:endParaRPr kumimoji="1" lang="ja-JP" alt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kumimoji="1" lang="ja-JP" alt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1B71355-ECA8-49B9-B63B-467E1F98DB37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5809630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404813"/>
            <a:ext cx="8229600" cy="647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268413"/>
            <a:ext cx="8229600" cy="4857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33075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spcBef>
                <a:spcPct val="0"/>
              </a:spcBef>
              <a:buFontTx/>
              <a:buNone/>
              <a:defRPr sz="1400">
                <a:solidFill>
                  <a:schemeClr val="tx1"/>
                </a:solidFill>
              </a:defRPr>
            </a:lvl1pPr>
          </a:lstStyle>
          <a:p>
            <a:fld id="{2656CEDF-CDD7-4930-B8DF-76006885D344}" type="datetime1">
              <a:rPr kumimoji="1" lang="ja-JP" altLang="en-US" smtClean="0"/>
              <a:t>2017/10/12</a:t>
            </a:fld>
            <a:endParaRPr kumimoji="1" lang="ja-JP" altLang="en-US" dirty="0"/>
          </a:p>
        </p:txBody>
      </p:sp>
      <p:sp>
        <p:nvSpPr>
          <p:cNvPr id="33075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buFontTx/>
              <a:buNone/>
              <a:defRPr sz="1400">
                <a:solidFill>
                  <a:schemeClr val="tx1"/>
                </a:solidFill>
              </a:defRPr>
            </a:lvl1pPr>
          </a:lstStyle>
          <a:p>
            <a:endParaRPr kumimoji="1" lang="ja-JP" altLang="en-US" dirty="0"/>
          </a:p>
        </p:txBody>
      </p:sp>
      <p:pic>
        <p:nvPicPr>
          <p:cNvPr id="1030" name="Picture 7" descr="LOGO_white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86750" y="6091238"/>
            <a:ext cx="749300" cy="577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1" name="Picture 11" descr="back_03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9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3075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10400" y="6481763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buFontTx/>
              <a:buNone/>
              <a:defRPr sz="1800">
                <a:solidFill>
                  <a:schemeClr val="tx1"/>
                </a:solidFill>
                <a:latin typeface="HGS創英角ｺﾞｼｯｸUB" pitchFamily="50" charset="-128"/>
                <a:ea typeface="HGS創英角ｺﾞｼｯｸUB" pitchFamily="50" charset="-128"/>
              </a:defRPr>
            </a:lvl1pPr>
          </a:lstStyle>
          <a:p>
            <a:fld id="{61B71355-ECA8-49B9-B63B-467E1F98DB37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kumimoji="1" sz="28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kumimoji="1" sz="2800">
          <a:solidFill>
            <a:schemeClr val="tx1"/>
          </a:solidFill>
          <a:latin typeface="Arial" charset="0"/>
          <a:ea typeface="ＭＳ Ｐゴシック" charset="-128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kumimoji="1" sz="2800">
          <a:solidFill>
            <a:schemeClr val="tx1"/>
          </a:solidFill>
          <a:latin typeface="Arial" charset="0"/>
          <a:ea typeface="ＭＳ Ｐゴシック" charset="-128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kumimoji="1" sz="2800">
          <a:solidFill>
            <a:schemeClr val="tx1"/>
          </a:solidFill>
          <a:latin typeface="Arial" charset="0"/>
          <a:ea typeface="ＭＳ Ｐゴシック" charset="-128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kumimoji="1" sz="2800">
          <a:solidFill>
            <a:schemeClr val="tx1"/>
          </a:solidFill>
          <a:latin typeface="Arial" charset="0"/>
          <a:ea typeface="ＭＳ Ｐゴシック" charset="-128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kumimoji="1" sz="2800">
          <a:solidFill>
            <a:schemeClr val="tx1"/>
          </a:solidFill>
          <a:latin typeface="Arial" charset="0"/>
          <a:ea typeface="ＭＳ Ｐゴシック" charset="-128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kumimoji="1" sz="2800">
          <a:solidFill>
            <a:schemeClr val="tx1"/>
          </a:solidFill>
          <a:latin typeface="Arial" charset="0"/>
          <a:ea typeface="ＭＳ Ｐゴシック" charset="-128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kumimoji="1" sz="2800">
          <a:solidFill>
            <a:schemeClr val="tx1"/>
          </a:solidFill>
          <a:latin typeface="Arial" charset="0"/>
          <a:ea typeface="ＭＳ Ｐゴシック" charset="-128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kumimoji="1" sz="2800">
          <a:solidFill>
            <a:schemeClr val="tx1"/>
          </a:solidFill>
          <a:latin typeface="Arial" charset="0"/>
          <a:ea typeface="ＭＳ Ｐゴシック" charset="-128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20000"/>
        </a:spcAft>
        <a:buFont typeface="Arial" charset="0"/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hyperlink" Target="mailto:knagano@tmi.gr.jp" TargetMode="External"/><Relationship Id="rId2" Type="http://schemas.openxmlformats.org/officeDocument/2006/relationships/hyperlink" Target="mailto:hnakagawa@tmi.gr.jp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altLang="ja-JP" dirty="0"/>
              <a:t>Private Placement Regime in Japan</a:t>
            </a:r>
            <a:r>
              <a:rPr lang="ja-JP" altLang="ja-JP" dirty="0"/>
              <a:t/>
            </a:r>
            <a:br>
              <a:rPr lang="ja-JP" altLang="ja-JP" dirty="0"/>
            </a:br>
            <a:endParaRPr kumimoji="1" lang="ja-JP" altLang="en-US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7642090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85800" y="419100"/>
            <a:ext cx="7918648" cy="647700"/>
          </a:xfrm>
        </p:spPr>
        <p:txBody>
          <a:bodyPr>
            <a:normAutofit fontScale="90000"/>
          </a:bodyPr>
          <a:lstStyle/>
          <a:p>
            <a:r>
              <a:rPr lang="en-US" altLang="ja-JP" sz="2400" dirty="0"/>
              <a:t>Legal </a:t>
            </a:r>
            <a:r>
              <a:rPr lang="en-US" altLang="ja-JP" sz="2400" dirty="0" smtClean="0"/>
              <a:t>Issues </a:t>
            </a:r>
            <a:r>
              <a:rPr lang="en-US" altLang="ja-JP" sz="2400" dirty="0"/>
              <a:t>related to </a:t>
            </a:r>
            <a:r>
              <a:rPr lang="en-US" altLang="ja-JP" sz="2400" dirty="0" smtClean="0"/>
              <a:t>Marketing </a:t>
            </a:r>
            <a:r>
              <a:rPr lang="en-US" altLang="ja-JP" sz="2400" dirty="0"/>
              <a:t>of </a:t>
            </a:r>
            <a:r>
              <a:rPr lang="en-US" altLang="ja-JP" sz="2400" dirty="0" smtClean="0"/>
              <a:t>Foreign Funds </a:t>
            </a:r>
            <a:r>
              <a:rPr lang="en-US" altLang="ja-JP" sz="2400" dirty="0"/>
              <a:t>in </a:t>
            </a:r>
            <a:r>
              <a:rPr lang="en-US" altLang="ja-JP" sz="2400" dirty="0" smtClean="0"/>
              <a:t>Japan – licensing Issues – Marketing </a:t>
            </a:r>
            <a:r>
              <a:rPr lang="en-US" altLang="ja-JP" sz="2400" dirty="0"/>
              <a:t>– </a:t>
            </a:r>
            <a:r>
              <a:rPr lang="en-US" altLang="ja-JP" sz="2400" dirty="0" smtClean="0"/>
              <a:t>Definition of Solicitation</a:t>
            </a:r>
            <a:endParaRPr kumimoji="1" lang="ja-JP" altLang="en-US" sz="2400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kumimoji="1" lang="en-US" altLang="ja-JP" dirty="0" smtClean="0"/>
              <a:t>Provision of PPM: Yes</a:t>
            </a:r>
          </a:p>
          <a:p>
            <a:r>
              <a:rPr lang="en-US" altLang="ja-JP" dirty="0" smtClean="0"/>
              <a:t>Provision of transactional documents: Yes</a:t>
            </a:r>
            <a:endParaRPr kumimoji="1" lang="en-US" altLang="ja-JP" dirty="0" smtClean="0"/>
          </a:p>
          <a:p>
            <a:r>
              <a:rPr lang="en-US" altLang="ja-JP" dirty="0" smtClean="0"/>
              <a:t>Provision of terms and conditions of a fund: Yes</a:t>
            </a:r>
          </a:p>
          <a:p>
            <a:r>
              <a:rPr lang="en-US" altLang="ja-JP" dirty="0" smtClean="0"/>
              <a:t>Informing the past performance of a fund: Yes</a:t>
            </a:r>
          </a:p>
          <a:p>
            <a:r>
              <a:rPr lang="en-US" altLang="ja-JP" dirty="0" smtClean="0"/>
              <a:t>Informing the n</a:t>
            </a:r>
            <a:r>
              <a:rPr kumimoji="1" lang="en-US" altLang="ja-JP" dirty="0" smtClean="0"/>
              <a:t>ame of a fund: Yes</a:t>
            </a:r>
          </a:p>
          <a:p>
            <a:r>
              <a:rPr lang="en-US" altLang="ja-JP" dirty="0" smtClean="0"/>
              <a:t>Name </a:t>
            </a:r>
            <a:r>
              <a:rPr lang="en-US" altLang="ja-JP" dirty="0"/>
              <a:t>of </a:t>
            </a:r>
            <a:r>
              <a:rPr lang="en-US" altLang="ja-JP" dirty="0" smtClean="0"/>
              <a:t>a closed </a:t>
            </a:r>
            <a:r>
              <a:rPr lang="en-US" altLang="ja-JP" dirty="0"/>
              <a:t>fund: </a:t>
            </a:r>
            <a:r>
              <a:rPr lang="en-US" altLang="ja-JP" dirty="0" smtClean="0"/>
              <a:t>No</a:t>
            </a:r>
            <a:endParaRPr kumimoji="1" lang="en-US" altLang="ja-JP" dirty="0" smtClean="0"/>
          </a:p>
          <a:p>
            <a:r>
              <a:rPr lang="en-US" altLang="ja-JP" dirty="0" smtClean="0"/>
              <a:t>General information of a manager: No</a:t>
            </a:r>
          </a:p>
          <a:p>
            <a:r>
              <a:rPr lang="en-US" altLang="ja-JP" dirty="0" smtClean="0"/>
              <a:t>General investment strategy of a manager: No </a:t>
            </a:r>
            <a:endParaRPr kumimoji="1" lang="en-US" altLang="ja-JP" dirty="0" smtClean="0"/>
          </a:p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B71355-ECA8-49B9-B63B-467E1F98DB37}" type="slidenum">
              <a:rPr kumimoji="1" lang="ja-JP" altLang="en-US" smtClean="0"/>
              <a:t>10</a:t>
            </a:fld>
            <a:endParaRPr kumimoji="1" lang="ja-JP" altLang="en-US" dirty="0"/>
          </a:p>
        </p:txBody>
      </p:sp>
      <p:sp>
        <p:nvSpPr>
          <p:cNvPr id="5" name="Line 5"/>
          <p:cNvSpPr>
            <a:spLocks noChangeShapeType="1"/>
          </p:cNvSpPr>
          <p:nvPr/>
        </p:nvSpPr>
        <p:spPr bwMode="auto">
          <a:xfrm>
            <a:off x="685800" y="1066800"/>
            <a:ext cx="7848600" cy="0"/>
          </a:xfrm>
          <a:prstGeom prst="line">
            <a:avLst/>
          </a:prstGeom>
          <a:noFill/>
          <a:ln w="19050">
            <a:solidFill>
              <a:srgbClr val="A0A08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7939684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85799" y="406514"/>
            <a:ext cx="7848601" cy="647700"/>
          </a:xfrm>
        </p:spPr>
        <p:txBody>
          <a:bodyPr>
            <a:normAutofit fontScale="90000"/>
          </a:bodyPr>
          <a:lstStyle/>
          <a:p>
            <a:r>
              <a:rPr lang="en-US" altLang="ja-JP" sz="2400" dirty="0"/>
              <a:t>Legal </a:t>
            </a:r>
            <a:r>
              <a:rPr lang="en-US" altLang="ja-JP" sz="2400" dirty="0" smtClean="0"/>
              <a:t>Issues </a:t>
            </a:r>
            <a:r>
              <a:rPr lang="en-US" altLang="ja-JP" sz="2400" dirty="0"/>
              <a:t>related to </a:t>
            </a:r>
            <a:r>
              <a:rPr lang="en-US" altLang="ja-JP" sz="2400" dirty="0" smtClean="0"/>
              <a:t>Marketing </a:t>
            </a:r>
            <a:r>
              <a:rPr lang="en-US" altLang="ja-JP" sz="2400" dirty="0"/>
              <a:t>of </a:t>
            </a:r>
            <a:r>
              <a:rPr lang="en-US" altLang="ja-JP" sz="2400" dirty="0" smtClean="0"/>
              <a:t>Foreign Funds </a:t>
            </a:r>
            <a:r>
              <a:rPr lang="en-US" altLang="ja-JP" sz="2400" dirty="0"/>
              <a:t>in Japan </a:t>
            </a:r>
            <a:r>
              <a:rPr lang="en-US" altLang="ja-JP" sz="2400" dirty="0" smtClean="0"/>
              <a:t>– Licensing </a:t>
            </a:r>
            <a:r>
              <a:rPr lang="en-US" altLang="ja-JP" sz="2400" dirty="0" smtClean="0"/>
              <a:t>I</a:t>
            </a:r>
            <a:r>
              <a:rPr lang="en-US" altLang="ja-JP" sz="2400" dirty="0"/>
              <a:t>ssues – Marketing </a:t>
            </a:r>
            <a:r>
              <a:rPr lang="en-US" altLang="ja-JP" sz="2400" dirty="0" smtClean="0"/>
              <a:t>– Definition </a:t>
            </a:r>
            <a:r>
              <a:rPr lang="en-US" altLang="ja-JP" sz="2400" dirty="0"/>
              <a:t>of </a:t>
            </a:r>
            <a:r>
              <a:rPr lang="en-US" altLang="ja-JP" sz="2400" dirty="0" smtClean="0"/>
              <a:t>Solicitation</a:t>
            </a:r>
            <a:endParaRPr kumimoji="1" lang="ja-JP" altLang="en-US" sz="2400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ja-JP" dirty="0" smtClean="0"/>
              <a:t>No statutory exemption for reverse inquiry</a:t>
            </a:r>
          </a:p>
          <a:p>
            <a:r>
              <a:rPr lang="en-US" altLang="ja-JP" dirty="0" smtClean="0"/>
              <a:t>The JFSA will not recognize any argument that a Japanese investor who purchased foreign fund interests did so without solicitation </a:t>
            </a:r>
            <a:r>
              <a:rPr lang="en-US" altLang="ja-JP" i="1" u="sng" dirty="0" smtClean="0"/>
              <a:t>unless</a:t>
            </a:r>
            <a:r>
              <a:rPr lang="en-US" altLang="ja-JP" dirty="0" smtClean="0"/>
              <a:t> the investor is a QII and there is supporting factual evidence for that argument 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B71355-ECA8-49B9-B63B-467E1F98DB37}" type="slidenum">
              <a:rPr kumimoji="1" lang="ja-JP" altLang="en-US" smtClean="0"/>
              <a:t>11</a:t>
            </a:fld>
            <a:endParaRPr kumimoji="1" lang="ja-JP" altLang="en-US" dirty="0"/>
          </a:p>
        </p:txBody>
      </p:sp>
      <p:sp>
        <p:nvSpPr>
          <p:cNvPr id="5" name="Line 5"/>
          <p:cNvSpPr>
            <a:spLocks noChangeShapeType="1"/>
          </p:cNvSpPr>
          <p:nvPr/>
        </p:nvSpPr>
        <p:spPr bwMode="auto">
          <a:xfrm>
            <a:off x="685800" y="1066800"/>
            <a:ext cx="7848600" cy="0"/>
          </a:xfrm>
          <a:prstGeom prst="line">
            <a:avLst/>
          </a:prstGeom>
          <a:noFill/>
          <a:ln w="19050">
            <a:solidFill>
              <a:srgbClr val="A0A08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1147339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85799" y="388758"/>
            <a:ext cx="7848601" cy="647700"/>
          </a:xfrm>
        </p:spPr>
        <p:txBody>
          <a:bodyPr>
            <a:normAutofit fontScale="90000"/>
          </a:bodyPr>
          <a:lstStyle/>
          <a:p>
            <a:r>
              <a:rPr lang="en-US" altLang="ja-JP" sz="2400" dirty="0" smtClean="0"/>
              <a:t>Legal Issues related to Marketing of Foreign Funds in </a:t>
            </a:r>
            <a:r>
              <a:rPr lang="en-US" altLang="ja-JP" sz="2400" dirty="0"/>
              <a:t>Japan </a:t>
            </a:r>
            <a:r>
              <a:rPr lang="en-US" altLang="ja-JP" sz="2400" dirty="0" smtClean="0"/>
              <a:t>– Licensing </a:t>
            </a:r>
            <a:r>
              <a:rPr lang="en-US" altLang="ja-JP" sz="2400" dirty="0" smtClean="0"/>
              <a:t>I</a:t>
            </a:r>
            <a:r>
              <a:rPr lang="en-US" altLang="ja-JP" sz="2400" dirty="0"/>
              <a:t>ssues – Marketing </a:t>
            </a:r>
            <a:endParaRPr kumimoji="1" lang="ja-JP" altLang="en-US" sz="2400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ja-JP" dirty="0" smtClean="0"/>
              <a:t>Types of required marketing license:</a:t>
            </a:r>
          </a:p>
          <a:p>
            <a:endParaRPr kumimoji="1" lang="en-US" altLang="ja-JP" dirty="0"/>
          </a:p>
          <a:p>
            <a:pPr>
              <a:buFont typeface="Wingdings" panose="05000000000000000000" pitchFamily="2" charset="2"/>
              <a:buChar char="Ø"/>
            </a:pPr>
            <a:r>
              <a:rPr lang="en-US" altLang="ja-JP" dirty="0" smtClean="0"/>
              <a:t>FIT Fund and FIC Fund: Type I registration for third party distribution, Type II registration for self-offering</a:t>
            </a:r>
          </a:p>
          <a:p>
            <a:pPr>
              <a:buFont typeface="Wingdings" panose="05000000000000000000" pitchFamily="2" charset="2"/>
              <a:buChar char="Ø"/>
            </a:pPr>
            <a:endParaRPr lang="en-US" altLang="ja-JP" dirty="0"/>
          </a:p>
          <a:p>
            <a:pPr>
              <a:buFont typeface="Wingdings" panose="05000000000000000000" pitchFamily="2" charset="2"/>
              <a:buChar char="Ø"/>
            </a:pPr>
            <a:r>
              <a:rPr lang="en-US" altLang="ja-JP" dirty="0" smtClean="0"/>
              <a:t>FPT Fund: Type II registration</a:t>
            </a:r>
          </a:p>
          <a:p>
            <a:endParaRPr kumimoji="1" lang="en-US" altLang="ja-JP" dirty="0"/>
          </a:p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B71355-ECA8-49B9-B63B-467E1F98DB37}" type="slidenum">
              <a:rPr kumimoji="1" lang="ja-JP" altLang="en-US" smtClean="0"/>
              <a:t>12</a:t>
            </a:fld>
            <a:endParaRPr kumimoji="1" lang="ja-JP" altLang="en-US" dirty="0"/>
          </a:p>
        </p:txBody>
      </p:sp>
      <p:sp>
        <p:nvSpPr>
          <p:cNvPr id="5" name="Line 5"/>
          <p:cNvSpPr>
            <a:spLocks noChangeShapeType="1"/>
          </p:cNvSpPr>
          <p:nvPr/>
        </p:nvSpPr>
        <p:spPr bwMode="auto">
          <a:xfrm>
            <a:off x="685800" y="1066800"/>
            <a:ext cx="7848600" cy="0"/>
          </a:xfrm>
          <a:prstGeom prst="line">
            <a:avLst/>
          </a:prstGeom>
          <a:noFill/>
          <a:ln w="19050">
            <a:solidFill>
              <a:srgbClr val="A0A08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7041564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85800" y="419100"/>
            <a:ext cx="7848600" cy="647700"/>
          </a:xfrm>
        </p:spPr>
        <p:txBody>
          <a:bodyPr/>
          <a:lstStyle/>
          <a:p>
            <a:r>
              <a:rPr lang="en-US" altLang="ja-JP" dirty="0" smtClean="0"/>
              <a:t>Examples of Statutory </a:t>
            </a:r>
            <a:r>
              <a:rPr lang="en-US" altLang="ja-JP" dirty="0"/>
              <a:t>Exemptions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ja-JP" sz="1800" dirty="0"/>
              <a:t>A foreign </a:t>
            </a:r>
            <a:r>
              <a:rPr lang="en-US" altLang="ja-JP" sz="1800" dirty="0" smtClean="0"/>
              <a:t>licensed broker-dealer </a:t>
            </a:r>
            <a:r>
              <a:rPr lang="en-US" altLang="ja-JP" sz="1800" dirty="0"/>
              <a:t>can solicit the Government of Japan or the Bank of Japan to purchase interests in foreign </a:t>
            </a:r>
            <a:r>
              <a:rPr lang="en-US" altLang="ja-JP" sz="1800" dirty="0" smtClean="0"/>
              <a:t>funds, </a:t>
            </a:r>
            <a:r>
              <a:rPr lang="en-US" altLang="ja-JP" sz="1800" dirty="0"/>
              <a:t>if the solicitation activities are </a:t>
            </a:r>
            <a:r>
              <a:rPr lang="en-US" altLang="ja-JP" sz="1800" dirty="0" smtClean="0"/>
              <a:t>conducted </a:t>
            </a:r>
            <a:r>
              <a:rPr lang="en-US" altLang="ja-JP" sz="1800" dirty="0"/>
              <a:t>from outside of Japan;</a:t>
            </a:r>
            <a:endParaRPr lang="ja-JP" altLang="ja-JP" sz="1800" dirty="0"/>
          </a:p>
          <a:p>
            <a:pPr lvl="0"/>
            <a:r>
              <a:rPr lang="en-US" altLang="ja-JP" sz="1800" dirty="0"/>
              <a:t>A foreign broker-dealer </a:t>
            </a:r>
            <a:r>
              <a:rPr lang="en-US" altLang="ja-JP" sz="1800" dirty="0" smtClean="0"/>
              <a:t>can </a:t>
            </a:r>
            <a:r>
              <a:rPr lang="en-US" altLang="ja-JP" sz="1800" dirty="0"/>
              <a:t>solicit Japanese banks or insurance companies (and other financial institutions listed in the FIEA enabling ordinance) to purchase interests in foreign funds </a:t>
            </a:r>
            <a:r>
              <a:rPr lang="en-US" altLang="ja-JP" sz="1800" dirty="0" smtClean="0"/>
              <a:t>for their </a:t>
            </a:r>
            <a:r>
              <a:rPr lang="en-US" altLang="ja-JP" sz="1800" dirty="0"/>
              <a:t>own proprietary </a:t>
            </a:r>
            <a:r>
              <a:rPr lang="en-US" altLang="ja-JP" sz="1800" dirty="0" smtClean="0"/>
              <a:t>accounts, </a:t>
            </a:r>
            <a:r>
              <a:rPr lang="en-US" altLang="ja-JP" sz="1800" dirty="0"/>
              <a:t>if the solicitation activities are </a:t>
            </a:r>
            <a:r>
              <a:rPr lang="en-US" altLang="ja-JP" sz="1800" dirty="0" smtClean="0"/>
              <a:t>conducted </a:t>
            </a:r>
            <a:r>
              <a:rPr lang="en-US" altLang="ja-JP" sz="1800" dirty="0"/>
              <a:t>from outside of Japan; and</a:t>
            </a:r>
            <a:endParaRPr lang="ja-JP" altLang="ja-JP" sz="1800" dirty="0"/>
          </a:p>
          <a:p>
            <a:pPr lvl="0"/>
            <a:r>
              <a:rPr lang="en-US" altLang="ja-JP" sz="1800" dirty="0"/>
              <a:t>A foreign broker-dealer can solicit a </a:t>
            </a:r>
            <a:r>
              <a:rPr lang="en-US" altLang="ja-JP" sz="1800" dirty="0" smtClean="0"/>
              <a:t>FIEA-registered </a:t>
            </a:r>
            <a:r>
              <a:rPr lang="en-US" altLang="ja-JP" sz="1800" dirty="0"/>
              <a:t>asset manager acting on behalf of its </a:t>
            </a:r>
            <a:r>
              <a:rPr lang="en-US" altLang="ja-JP" sz="1800" dirty="0" smtClean="0"/>
              <a:t>client </a:t>
            </a:r>
            <a:r>
              <a:rPr lang="en-US" altLang="ja-JP" sz="1800" dirty="0"/>
              <a:t>or its fund, </a:t>
            </a:r>
            <a:r>
              <a:rPr lang="en-US" altLang="ja-JP" sz="1800" dirty="0" smtClean="0"/>
              <a:t>if the </a:t>
            </a:r>
            <a:r>
              <a:rPr lang="en-US" altLang="ja-JP" sz="1800" dirty="0"/>
              <a:t>solicitation activities are </a:t>
            </a:r>
            <a:r>
              <a:rPr lang="en-US" altLang="ja-JP" sz="1800" dirty="0" smtClean="0"/>
              <a:t>conducted </a:t>
            </a:r>
            <a:r>
              <a:rPr lang="en-US" altLang="ja-JP" sz="1800" dirty="0"/>
              <a:t>from outside of Japan.</a:t>
            </a:r>
            <a:endParaRPr lang="ja-JP" altLang="ja-JP" sz="1800" dirty="0"/>
          </a:p>
          <a:p>
            <a:pPr marL="0" indent="0">
              <a:buNone/>
            </a:pP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B71355-ECA8-49B9-B63B-467E1F98DB37}" type="slidenum">
              <a:rPr kumimoji="1" lang="ja-JP" altLang="en-US" smtClean="0"/>
              <a:t>13</a:t>
            </a:fld>
            <a:endParaRPr kumimoji="1" lang="ja-JP" altLang="en-US" dirty="0"/>
          </a:p>
        </p:txBody>
      </p:sp>
      <p:sp>
        <p:nvSpPr>
          <p:cNvPr id="5" name="Line 5"/>
          <p:cNvSpPr>
            <a:spLocks noChangeShapeType="1"/>
          </p:cNvSpPr>
          <p:nvPr/>
        </p:nvSpPr>
        <p:spPr bwMode="auto">
          <a:xfrm>
            <a:off x="685800" y="1066800"/>
            <a:ext cx="7848600" cy="0"/>
          </a:xfrm>
          <a:prstGeom prst="line">
            <a:avLst/>
          </a:prstGeom>
          <a:noFill/>
          <a:ln w="19050">
            <a:solidFill>
              <a:srgbClr val="A0A08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033748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58172" y="419100"/>
            <a:ext cx="7876228" cy="647700"/>
          </a:xfrm>
        </p:spPr>
        <p:txBody>
          <a:bodyPr>
            <a:normAutofit fontScale="90000"/>
          </a:bodyPr>
          <a:lstStyle/>
          <a:p>
            <a:r>
              <a:rPr lang="en-US" altLang="ja-JP" sz="2400" dirty="0" smtClean="0"/>
              <a:t>Legal Issues related to Marketing of Foreign Funds in </a:t>
            </a:r>
            <a:r>
              <a:rPr lang="en-US" altLang="ja-JP" sz="2400" dirty="0"/>
              <a:t>Japan </a:t>
            </a:r>
            <a:r>
              <a:rPr lang="en-US" altLang="ja-JP" sz="2400" dirty="0" smtClean="0"/>
              <a:t>–Licensing I</a:t>
            </a:r>
            <a:r>
              <a:rPr lang="en-US" altLang="ja-JP" sz="2400" dirty="0"/>
              <a:t>ssues </a:t>
            </a:r>
            <a:r>
              <a:rPr lang="en-US" altLang="ja-JP" sz="2400" dirty="0" smtClean="0"/>
              <a:t>– Fund Management </a:t>
            </a:r>
            <a:endParaRPr kumimoji="1" lang="ja-JP" altLang="en-US" sz="2400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altLang="ja-JP" dirty="0" smtClean="0"/>
              <a:t>Types of required fund management license:</a:t>
            </a:r>
          </a:p>
          <a:p>
            <a:endParaRPr lang="en-US" altLang="ja-JP" dirty="0"/>
          </a:p>
          <a:p>
            <a:pPr>
              <a:buFont typeface="Wingdings" panose="05000000000000000000" pitchFamily="2" charset="2"/>
              <a:buChar char="Ø"/>
            </a:pPr>
            <a:r>
              <a:rPr lang="en-US" altLang="ja-JP" dirty="0" smtClean="0"/>
              <a:t>FIT Fund and FIC Fund: N/A </a:t>
            </a:r>
          </a:p>
          <a:p>
            <a:pPr>
              <a:buFont typeface="Wingdings" panose="05000000000000000000" pitchFamily="2" charset="2"/>
              <a:buChar char="Ø"/>
            </a:pPr>
            <a:endParaRPr lang="en-US" altLang="ja-JP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en-US" altLang="ja-JP" dirty="0" smtClean="0"/>
              <a:t>FPT Fund: Investment management registration, unless either of the two statutory exemption applies</a:t>
            </a:r>
          </a:p>
          <a:p>
            <a:pPr marL="0" indent="0">
              <a:buNone/>
            </a:pPr>
            <a:r>
              <a:rPr lang="en-US" altLang="ja-JP" dirty="0" smtClean="0"/>
              <a:t>       </a:t>
            </a:r>
          </a:p>
          <a:p>
            <a:pPr marL="0" indent="0">
              <a:buNone/>
            </a:pPr>
            <a:endParaRPr lang="en-US" altLang="ja-JP" dirty="0" smtClean="0"/>
          </a:p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B71355-ECA8-49B9-B63B-467E1F98DB37}" type="slidenum">
              <a:rPr kumimoji="1" lang="ja-JP" altLang="en-US" smtClean="0"/>
              <a:t>14</a:t>
            </a:fld>
            <a:endParaRPr kumimoji="1" lang="ja-JP" altLang="en-US" dirty="0"/>
          </a:p>
        </p:txBody>
      </p:sp>
      <p:sp>
        <p:nvSpPr>
          <p:cNvPr id="5" name="Line 5"/>
          <p:cNvSpPr>
            <a:spLocks noChangeShapeType="1"/>
          </p:cNvSpPr>
          <p:nvPr/>
        </p:nvSpPr>
        <p:spPr bwMode="auto">
          <a:xfrm>
            <a:off x="685800" y="1066800"/>
            <a:ext cx="7848600" cy="0"/>
          </a:xfrm>
          <a:prstGeom prst="line">
            <a:avLst/>
          </a:prstGeom>
          <a:noFill/>
          <a:ln w="19050">
            <a:solidFill>
              <a:srgbClr val="A0A08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7897420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85800" y="404813"/>
            <a:ext cx="7848600" cy="647700"/>
          </a:xfrm>
        </p:spPr>
        <p:txBody>
          <a:bodyPr/>
          <a:lstStyle/>
          <a:p>
            <a:r>
              <a:rPr kumimoji="1" lang="en-US" altLang="ja-JP" dirty="0" smtClean="0"/>
              <a:t>A Example of Statutory Exemption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endParaRPr lang="en-US" altLang="ja-JP" sz="1800" dirty="0" smtClean="0"/>
          </a:p>
          <a:p>
            <a:pPr lvl="0"/>
            <a:r>
              <a:rPr lang="en-US" altLang="ja-JP" sz="2000" dirty="0" smtClean="0"/>
              <a:t>Foreign </a:t>
            </a:r>
            <a:r>
              <a:rPr lang="en-US" altLang="ja-JP" sz="2000" dirty="0"/>
              <a:t>asset managers can conduct certain investment management activities </a:t>
            </a:r>
            <a:r>
              <a:rPr lang="en-US" altLang="ja-JP" sz="2000" dirty="0" smtClean="0"/>
              <a:t>from </a:t>
            </a:r>
            <a:r>
              <a:rPr lang="en-US" altLang="ja-JP" sz="2000" dirty="0"/>
              <a:t>outside of Japan on behalf of a FIEA-registered asset manager acting on behalf of its client or its </a:t>
            </a:r>
            <a:r>
              <a:rPr lang="en-US" altLang="ja-JP" sz="2000" dirty="0" smtClean="0"/>
              <a:t>fund.</a:t>
            </a:r>
            <a:endParaRPr lang="ja-JP" altLang="ja-JP" sz="2000" dirty="0"/>
          </a:p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B71355-ECA8-49B9-B63B-467E1F98DB37}" type="slidenum">
              <a:rPr kumimoji="1" lang="ja-JP" altLang="en-US" smtClean="0"/>
              <a:t>15</a:t>
            </a:fld>
            <a:endParaRPr kumimoji="1" lang="ja-JP" altLang="en-US" dirty="0"/>
          </a:p>
        </p:txBody>
      </p:sp>
      <p:sp>
        <p:nvSpPr>
          <p:cNvPr id="5" name="Line 5"/>
          <p:cNvSpPr>
            <a:spLocks noChangeShapeType="1"/>
          </p:cNvSpPr>
          <p:nvPr/>
        </p:nvSpPr>
        <p:spPr bwMode="auto">
          <a:xfrm>
            <a:off x="685800" y="1066800"/>
            <a:ext cx="7848600" cy="0"/>
          </a:xfrm>
          <a:prstGeom prst="line">
            <a:avLst/>
          </a:prstGeom>
          <a:noFill/>
          <a:ln w="19050">
            <a:solidFill>
              <a:srgbClr val="A0A08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0154206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85800" y="404813"/>
            <a:ext cx="7848600" cy="647700"/>
          </a:xfrm>
        </p:spPr>
        <p:txBody>
          <a:bodyPr>
            <a:normAutofit fontScale="90000"/>
          </a:bodyPr>
          <a:lstStyle/>
          <a:p>
            <a:r>
              <a:rPr lang="en-US" altLang="ja-JP" sz="2400" dirty="0" smtClean="0"/>
              <a:t>Legal Issues related to Marketing of Foreign Funds in Japan –  Licensing I</a:t>
            </a:r>
            <a:r>
              <a:rPr lang="en-US" altLang="ja-JP" sz="2400" dirty="0"/>
              <a:t>ssues </a:t>
            </a:r>
            <a:r>
              <a:rPr lang="en-US" altLang="ja-JP" sz="2400" dirty="0" smtClean="0"/>
              <a:t>– Fund Management</a:t>
            </a:r>
            <a:endParaRPr kumimoji="1" lang="ja-JP" altLang="en-US" sz="2400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r>
              <a:rPr kumimoji="1" lang="en-US" altLang="ja-JP" sz="4000" dirty="0" smtClean="0"/>
              <a:t>Exemptions: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altLang="ja-JP" sz="4000" dirty="0" smtClean="0"/>
              <a:t>Claiming the Article 63 exemption by making necessary filing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altLang="ja-JP" sz="4000" dirty="0" smtClean="0"/>
              <a:t>Minimal Japanese investment involvement in the fund: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altLang="ja-JP" sz="3800" dirty="0" smtClean="0"/>
              <a:t>Investment from Japanese investors is no more than 1/3 in aggregate;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altLang="ja-JP" sz="3800" dirty="0" smtClean="0"/>
              <a:t>Direct Japanese investors are limited to QIIs or filer of Article 63 filing;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altLang="ja-JP" sz="3800" dirty="0" smtClean="0"/>
              <a:t>Indirect Japanese investors are limited to QIIs; and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altLang="ja-JP" sz="3800" dirty="0" smtClean="0"/>
              <a:t>Total number of Japanese investors (direct and indirect, if indirect investors are counted excluding direct investor) is no more than 9.</a:t>
            </a:r>
          </a:p>
          <a:p>
            <a:pPr>
              <a:buFont typeface="Wingdings" panose="05000000000000000000" pitchFamily="2" charset="2"/>
              <a:buChar char="u"/>
            </a:pPr>
            <a:endParaRPr lang="en-US" altLang="ja-JP" dirty="0"/>
          </a:p>
          <a:p>
            <a:pPr lvl="1">
              <a:buFont typeface="Wingdings" panose="05000000000000000000" pitchFamily="2" charset="2"/>
              <a:buChar char="u"/>
            </a:pPr>
            <a:r>
              <a:rPr lang="en-US" altLang="ja-JP" dirty="0" smtClean="0"/>
              <a:t>The requirements for minimal Japanese investment involvement is a high-level overview.</a:t>
            </a:r>
          </a:p>
          <a:p>
            <a:pPr lvl="1">
              <a:buFont typeface="Wingdings" panose="05000000000000000000" pitchFamily="2" charset="2"/>
              <a:buChar char="u"/>
            </a:pPr>
            <a:r>
              <a:rPr lang="en-US" altLang="ja-JP" dirty="0" smtClean="0"/>
              <a:t>An “indirect investor” is defined as a Japanese investor investing through certain forms of investment arrangements. </a:t>
            </a:r>
          </a:p>
          <a:p>
            <a:pPr marL="0" indent="0">
              <a:buNone/>
            </a:pPr>
            <a:r>
              <a:rPr lang="en-US" altLang="ja-JP" dirty="0"/>
              <a:t> </a:t>
            </a:r>
            <a:r>
              <a:rPr lang="en-US" altLang="ja-JP" dirty="0" smtClean="0"/>
              <a:t>     </a:t>
            </a:r>
          </a:p>
          <a:p>
            <a:pPr marL="0" indent="0">
              <a:buNone/>
            </a:pPr>
            <a:endParaRPr lang="en-US" altLang="ja-JP" dirty="0" smtClean="0"/>
          </a:p>
          <a:p>
            <a:pPr marL="0" indent="0">
              <a:buNone/>
            </a:pPr>
            <a:r>
              <a:rPr lang="en-US" altLang="ja-JP" dirty="0"/>
              <a:t> </a:t>
            </a:r>
            <a:r>
              <a:rPr lang="en-US" altLang="ja-JP" dirty="0" smtClean="0"/>
              <a:t>       </a:t>
            </a:r>
          </a:p>
          <a:p>
            <a:pPr marL="0" indent="0">
              <a:buNone/>
            </a:pPr>
            <a:r>
              <a:rPr lang="en-US" altLang="ja-JP" dirty="0"/>
              <a:t> </a:t>
            </a:r>
            <a:r>
              <a:rPr lang="en-US" altLang="ja-JP" dirty="0" smtClean="0"/>
              <a:t>      </a:t>
            </a:r>
          </a:p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B71355-ECA8-49B9-B63B-467E1F98DB37}" type="slidenum">
              <a:rPr kumimoji="1" lang="ja-JP" altLang="en-US" smtClean="0"/>
              <a:t>16</a:t>
            </a:fld>
            <a:endParaRPr kumimoji="1" lang="ja-JP" altLang="en-US" dirty="0"/>
          </a:p>
        </p:txBody>
      </p:sp>
      <p:sp>
        <p:nvSpPr>
          <p:cNvPr id="5" name="Line 5"/>
          <p:cNvSpPr>
            <a:spLocks noChangeShapeType="1"/>
          </p:cNvSpPr>
          <p:nvPr/>
        </p:nvSpPr>
        <p:spPr bwMode="auto">
          <a:xfrm>
            <a:off x="685800" y="1066800"/>
            <a:ext cx="7848600" cy="0"/>
          </a:xfrm>
          <a:prstGeom prst="line">
            <a:avLst/>
          </a:prstGeom>
          <a:noFill/>
          <a:ln w="19050">
            <a:solidFill>
              <a:srgbClr val="A0A08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2597084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85800" y="404813"/>
            <a:ext cx="7848600" cy="647700"/>
          </a:xfrm>
        </p:spPr>
        <p:txBody>
          <a:bodyPr>
            <a:normAutofit fontScale="90000"/>
          </a:bodyPr>
          <a:lstStyle/>
          <a:p>
            <a:r>
              <a:rPr lang="en-US" altLang="ja-JP" sz="2400" dirty="0"/>
              <a:t>Legal </a:t>
            </a:r>
            <a:r>
              <a:rPr lang="en-US" altLang="ja-JP" sz="2400" dirty="0" smtClean="0"/>
              <a:t>Issues </a:t>
            </a:r>
            <a:r>
              <a:rPr lang="en-US" altLang="ja-JP" sz="2400" dirty="0"/>
              <a:t>related to </a:t>
            </a:r>
            <a:r>
              <a:rPr lang="en-US" altLang="ja-JP" sz="2400" dirty="0" smtClean="0"/>
              <a:t>Marketing </a:t>
            </a:r>
            <a:r>
              <a:rPr lang="en-US" altLang="ja-JP" sz="2400" dirty="0"/>
              <a:t>of </a:t>
            </a:r>
            <a:r>
              <a:rPr lang="en-US" altLang="ja-JP" sz="2400" dirty="0" smtClean="0"/>
              <a:t>Foreign Funds </a:t>
            </a:r>
            <a:r>
              <a:rPr lang="en-US" altLang="ja-JP" sz="2400" dirty="0"/>
              <a:t>in Japan </a:t>
            </a:r>
            <a:r>
              <a:rPr lang="en-US" altLang="ja-JP" sz="2400" dirty="0" smtClean="0"/>
              <a:t>– Fund </a:t>
            </a:r>
            <a:r>
              <a:rPr lang="en-US" altLang="ja-JP" sz="2400" dirty="0" smtClean="0"/>
              <a:t>Registration Issues</a:t>
            </a:r>
            <a:endParaRPr kumimoji="1" lang="ja-JP" altLang="en-US" sz="2400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kumimoji="1" lang="en-US" altLang="ja-JP" dirty="0" smtClean="0"/>
              <a:t>Public Offerings: Registration under the FIEA required</a:t>
            </a:r>
          </a:p>
          <a:p>
            <a:r>
              <a:rPr lang="en-US" altLang="ja-JP" dirty="0" smtClean="0"/>
              <a:t>Private Placements: </a:t>
            </a:r>
            <a:endParaRPr kumimoji="1" lang="en-US" altLang="ja-JP" dirty="0" smtClean="0"/>
          </a:p>
          <a:p>
            <a:pPr lvl="1"/>
            <a:r>
              <a:rPr kumimoji="1" lang="en-US" altLang="ja-JP" dirty="0" smtClean="0"/>
              <a:t>FIT Fund and FIC Fund: Registration under the ITICA </a:t>
            </a:r>
            <a:r>
              <a:rPr lang="en-US" altLang="ja-JP" dirty="0" smtClean="0"/>
              <a:t>required, unless QIIs directly invest through an overseas transaction without any involvement of a Japanese distributor or solicitation</a:t>
            </a:r>
          </a:p>
          <a:p>
            <a:pPr lvl="1"/>
            <a:r>
              <a:rPr lang="en-US" altLang="ja-JP" dirty="0" smtClean="0"/>
              <a:t>FPT Fund: N/A</a:t>
            </a:r>
            <a:endParaRPr lang="en-US" altLang="ja-JP" dirty="0"/>
          </a:p>
          <a:p>
            <a:endParaRPr lang="en-US" altLang="ja-JP" dirty="0" smtClean="0"/>
          </a:p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B71355-ECA8-49B9-B63B-467E1F98DB37}" type="slidenum">
              <a:rPr kumimoji="1" lang="ja-JP" altLang="en-US" smtClean="0"/>
              <a:t>17</a:t>
            </a:fld>
            <a:endParaRPr kumimoji="1" lang="ja-JP" altLang="en-US" dirty="0"/>
          </a:p>
        </p:txBody>
      </p:sp>
      <p:sp>
        <p:nvSpPr>
          <p:cNvPr id="5" name="Line 5"/>
          <p:cNvSpPr>
            <a:spLocks noChangeShapeType="1"/>
          </p:cNvSpPr>
          <p:nvPr/>
        </p:nvSpPr>
        <p:spPr bwMode="auto">
          <a:xfrm>
            <a:off x="685800" y="1066800"/>
            <a:ext cx="7848600" cy="0"/>
          </a:xfrm>
          <a:prstGeom prst="line">
            <a:avLst/>
          </a:prstGeom>
          <a:noFill/>
          <a:ln w="19050">
            <a:solidFill>
              <a:srgbClr val="A0A08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7195736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67544" y="415391"/>
            <a:ext cx="8352929" cy="647700"/>
          </a:xfrm>
        </p:spPr>
        <p:txBody>
          <a:bodyPr>
            <a:normAutofit fontScale="90000"/>
          </a:bodyPr>
          <a:lstStyle/>
          <a:p>
            <a:r>
              <a:rPr lang="en-US" altLang="ja-JP" sz="2400" dirty="0"/>
              <a:t>Legal </a:t>
            </a:r>
            <a:r>
              <a:rPr lang="en-US" altLang="ja-JP" sz="2400" dirty="0" smtClean="0"/>
              <a:t>Issues </a:t>
            </a:r>
            <a:r>
              <a:rPr lang="en-US" altLang="ja-JP" sz="2400" dirty="0"/>
              <a:t>related to </a:t>
            </a:r>
            <a:r>
              <a:rPr lang="en-US" altLang="ja-JP" sz="2400" dirty="0" smtClean="0"/>
              <a:t>Marketing </a:t>
            </a:r>
            <a:r>
              <a:rPr lang="en-US" altLang="ja-JP" sz="2400" dirty="0"/>
              <a:t>of </a:t>
            </a:r>
            <a:r>
              <a:rPr lang="en-US" altLang="ja-JP" sz="2400" dirty="0" smtClean="0"/>
              <a:t>Foreign </a:t>
            </a:r>
            <a:r>
              <a:rPr lang="en-US" altLang="ja-JP" sz="2400" dirty="0"/>
              <a:t>F</a:t>
            </a:r>
            <a:r>
              <a:rPr lang="en-US" altLang="ja-JP" sz="2400" dirty="0" smtClean="0"/>
              <a:t>unds </a:t>
            </a:r>
            <a:r>
              <a:rPr lang="en-US" altLang="ja-JP" sz="2400" dirty="0"/>
              <a:t>in Japan </a:t>
            </a:r>
            <a:r>
              <a:rPr lang="en-US" altLang="ja-JP" sz="2400" dirty="0" smtClean="0"/>
              <a:t>–Number of Investors to Be Solicited through Private Placement</a:t>
            </a:r>
            <a:endParaRPr kumimoji="1" lang="ja-JP" altLang="en-US" sz="2400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ja-JP" dirty="0" smtClean="0"/>
              <a:t>FIT Fund and FIC Fund: </a:t>
            </a:r>
          </a:p>
          <a:p>
            <a:pPr marL="400050" lvl="1" indent="0">
              <a:buNone/>
            </a:pPr>
            <a:r>
              <a:rPr kumimoji="1" lang="en-US" altLang="ja-JP" dirty="0" smtClean="0"/>
              <a:t>Small number exemption: up to 49 Japanese investors with unlimited number of QIIs, subject to statutory transfer restrictions</a:t>
            </a:r>
          </a:p>
          <a:p>
            <a:pPr marL="400050" lvl="1" indent="0">
              <a:buNone/>
            </a:pPr>
            <a:r>
              <a:rPr lang="en-US" altLang="ja-JP" dirty="0" smtClean="0"/>
              <a:t>QII exemption: unlimited number of QIIs, subject to statutory </a:t>
            </a:r>
            <a:r>
              <a:rPr lang="en-US" altLang="ja-JP" dirty="0"/>
              <a:t>transfer </a:t>
            </a:r>
            <a:r>
              <a:rPr lang="en-US" altLang="ja-JP" dirty="0" smtClean="0"/>
              <a:t>restriction</a:t>
            </a:r>
          </a:p>
          <a:p>
            <a:pPr marL="342900" lvl="1" indent="-342900">
              <a:buFont typeface="Arial" panose="020B0604020202020204" pitchFamily="34" charset="0"/>
              <a:buChar char="•"/>
            </a:pPr>
            <a:r>
              <a:rPr lang="en-US" altLang="ja-JP" sz="3200" dirty="0" smtClean="0"/>
              <a:t>FCP Fund: Less than 500 investors  </a:t>
            </a:r>
            <a:endParaRPr lang="en-US" altLang="ja-JP" sz="3200" dirty="0"/>
          </a:p>
          <a:p>
            <a:pPr marL="400050" lvl="1" indent="0">
              <a:buNone/>
            </a:pP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B71355-ECA8-49B9-B63B-467E1F98DB37}" type="slidenum">
              <a:rPr kumimoji="1" lang="ja-JP" altLang="en-US" smtClean="0"/>
              <a:t>18</a:t>
            </a:fld>
            <a:endParaRPr kumimoji="1" lang="ja-JP" altLang="en-US" dirty="0"/>
          </a:p>
        </p:txBody>
      </p:sp>
      <p:sp>
        <p:nvSpPr>
          <p:cNvPr id="5" name="Line 5"/>
          <p:cNvSpPr>
            <a:spLocks noChangeShapeType="1"/>
          </p:cNvSpPr>
          <p:nvPr/>
        </p:nvSpPr>
        <p:spPr bwMode="auto">
          <a:xfrm>
            <a:off x="685800" y="1066800"/>
            <a:ext cx="7848600" cy="0"/>
          </a:xfrm>
          <a:prstGeom prst="line">
            <a:avLst/>
          </a:prstGeom>
          <a:noFill/>
          <a:ln w="19050">
            <a:solidFill>
              <a:srgbClr val="A0A08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5646417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85800" y="378338"/>
            <a:ext cx="7848600" cy="1012974"/>
          </a:xfrm>
        </p:spPr>
        <p:txBody>
          <a:bodyPr>
            <a:normAutofit/>
          </a:bodyPr>
          <a:lstStyle/>
          <a:p>
            <a:r>
              <a:rPr lang="en-US" altLang="ja-JP" sz="2700" dirty="0" smtClean="0"/>
              <a:t>Legal Issues </a:t>
            </a:r>
            <a:r>
              <a:rPr lang="en-US" altLang="ja-JP" sz="2700" dirty="0"/>
              <a:t>related to </a:t>
            </a:r>
            <a:r>
              <a:rPr lang="en-US" altLang="ja-JP" sz="2700" dirty="0" smtClean="0"/>
              <a:t>Marketing </a:t>
            </a:r>
            <a:r>
              <a:rPr lang="en-US" altLang="ja-JP" sz="2700" dirty="0"/>
              <a:t>of </a:t>
            </a:r>
            <a:r>
              <a:rPr lang="en-US" altLang="ja-JP" sz="2700" dirty="0" smtClean="0"/>
              <a:t>Foreign Funds </a:t>
            </a:r>
            <a:r>
              <a:rPr lang="en-US" altLang="ja-JP" sz="2700" dirty="0"/>
              <a:t>in Japan </a:t>
            </a:r>
            <a:r>
              <a:rPr lang="en-US" altLang="ja-JP" sz="2700" dirty="0" smtClean="0"/>
              <a:t>– Disclaimers</a:t>
            </a:r>
            <a:endParaRPr kumimoji="1" lang="ja-JP" altLang="en-US" sz="2700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altLang="ja-JP" dirty="0" smtClean="0"/>
          </a:p>
          <a:p>
            <a:r>
              <a:rPr lang="en-US" altLang="ja-JP" dirty="0" smtClean="0"/>
              <a:t>Statutory selling restriction language, if applicable</a:t>
            </a:r>
          </a:p>
          <a:p>
            <a:r>
              <a:rPr kumimoji="1" lang="en-US" altLang="ja-JP" dirty="0" smtClean="0"/>
              <a:t>General </a:t>
            </a:r>
            <a:r>
              <a:rPr lang="en-US" altLang="ja-JP" dirty="0" smtClean="0"/>
              <a:t>disclaimer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B71355-ECA8-49B9-B63B-467E1F98DB37}" type="slidenum">
              <a:rPr kumimoji="1" lang="ja-JP" altLang="en-US" smtClean="0"/>
              <a:t>19</a:t>
            </a:fld>
            <a:endParaRPr kumimoji="1" lang="ja-JP" altLang="en-US" dirty="0"/>
          </a:p>
        </p:txBody>
      </p:sp>
      <p:sp>
        <p:nvSpPr>
          <p:cNvPr id="5" name="Line 5"/>
          <p:cNvSpPr>
            <a:spLocks noChangeShapeType="1"/>
          </p:cNvSpPr>
          <p:nvPr/>
        </p:nvSpPr>
        <p:spPr bwMode="auto">
          <a:xfrm>
            <a:off x="685800" y="1412776"/>
            <a:ext cx="7848600" cy="0"/>
          </a:xfrm>
          <a:prstGeom prst="line">
            <a:avLst/>
          </a:prstGeom>
          <a:noFill/>
          <a:ln w="19050">
            <a:solidFill>
              <a:srgbClr val="A0A08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5923657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85800" y="419100"/>
            <a:ext cx="7848600" cy="647700"/>
          </a:xfrm>
        </p:spPr>
        <p:txBody>
          <a:bodyPr>
            <a:normAutofit/>
          </a:bodyPr>
          <a:lstStyle/>
          <a:p>
            <a:r>
              <a:rPr kumimoji="1" lang="en-US" altLang="ja-JP" sz="2400" dirty="0" smtClean="0"/>
              <a:t>Table of Contents</a:t>
            </a:r>
            <a:endParaRPr kumimoji="1" lang="ja-JP" altLang="en-US" sz="2400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ja-JP" dirty="0" smtClean="0"/>
              <a:t>Marketing </a:t>
            </a:r>
            <a:r>
              <a:rPr lang="en-US" altLang="ja-JP" dirty="0"/>
              <a:t>of </a:t>
            </a:r>
            <a:r>
              <a:rPr lang="en-US" altLang="ja-JP" dirty="0" smtClean="0"/>
              <a:t>Foreign Funds </a:t>
            </a:r>
            <a:r>
              <a:rPr lang="en-US" altLang="ja-JP" dirty="0"/>
              <a:t>in </a:t>
            </a:r>
            <a:r>
              <a:rPr lang="en-US" altLang="ja-JP" dirty="0" smtClean="0"/>
              <a:t>Japan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altLang="ja-JP" sz="2400" dirty="0" smtClean="0"/>
              <a:t>Overview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altLang="ja-JP" sz="2400" dirty="0"/>
              <a:t>Territorial Scope of the FIEA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altLang="ja-JP" sz="2400" dirty="0" smtClean="0"/>
              <a:t>Licensing Issues (Fund Management</a:t>
            </a:r>
            <a:r>
              <a:rPr lang="en-US" altLang="ja-JP" sz="2400" dirty="0"/>
              <a:t>, </a:t>
            </a:r>
            <a:r>
              <a:rPr lang="en-US" altLang="ja-JP" sz="2400" dirty="0" smtClean="0"/>
              <a:t>Solicitation</a:t>
            </a:r>
            <a:r>
              <a:rPr lang="en-US" altLang="ja-JP" sz="2400" dirty="0"/>
              <a:t>)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altLang="ja-JP" sz="2400" dirty="0"/>
              <a:t>Fund </a:t>
            </a:r>
            <a:r>
              <a:rPr lang="en-US" altLang="ja-JP" sz="2400" dirty="0" smtClean="0"/>
              <a:t>Registration Issues</a:t>
            </a:r>
            <a:endParaRPr lang="en-US" altLang="ja-JP" sz="2400" dirty="0"/>
          </a:p>
          <a:p>
            <a:pPr lvl="1">
              <a:buFont typeface="Wingdings" panose="05000000000000000000" pitchFamily="2" charset="2"/>
              <a:buChar char="Ø"/>
            </a:pPr>
            <a:r>
              <a:rPr lang="en-US" altLang="ja-JP" sz="2400" dirty="0"/>
              <a:t>Private Placement </a:t>
            </a:r>
            <a:r>
              <a:rPr lang="en-US" altLang="ja-JP" sz="2400" dirty="0" smtClean="0"/>
              <a:t>Requirements</a:t>
            </a:r>
            <a:endParaRPr lang="en-US" altLang="ja-JP" sz="2400" dirty="0"/>
          </a:p>
          <a:p>
            <a:pPr lvl="1">
              <a:buFont typeface="Wingdings" panose="05000000000000000000" pitchFamily="2" charset="2"/>
              <a:buChar char="Ø"/>
            </a:pPr>
            <a:r>
              <a:rPr lang="en-US" altLang="ja-JP" sz="2400" dirty="0"/>
              <a:t>Others </a:t>
            </a:r>
            <a:r>
              <a:rPr lang="en-US" altLang="ja-JP" sz="2400" dirty="0" smtClean="0"/>
              <a:t>(Disclaimers</a:t>
            </a:r>
            <a:r>
              <a:rPr lang="en-US" altLang="ja-JP" sz="2400" dirty="0"/>
              <a:t>)</a:t>
            </a:r>
          </a:p>
          <a:p>
            <a:r>
              <a:rPr lang="en-US" altLang="ja-JP" dirty="0" smtClean="0"/>
              <a:t>Managed Accounts</a:t>
            </a:r>
          </a:p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B71355-ECA8-49B9-B63B-467E1F98DB37}" type="slidenum">
              <a:rPr kumimoji="1" lang="ja-JP" altLang="en-US" smtClean="0"/>
              <a:t>2</a:t>
            </a:fld>
            <a:endParaRPr kumimoji="1" lang="ja-JP" altLang="en-US" dirty="0"/>
          </a:p>
        </p:txBody>
      </p:sp>
      <p:sp>
        <p:nvSpPr>
          <p:cNvPr id="5" name="Line 5"/>
          <p:cNvSpPr>
            <a:spLocks noChangeShapeType="1"/>
          </p:cNvSpPr>
          <p:nvPr/>
        </p:nvSpPr>
        <p:spPr bwMode="auto">
          <a:xfrm>
            <a:off x="685800" y="1066800"/>
            <a:ext cx="7848600" cy="0"/>
          </a:xfrm>
          <a:prstGeom prst="line">
            <a:avLst/>
          </a:prstGeom>
          <a:noFill/>
          <a:ln w="19050">
            <a:solidFill>
              <a:srgbClr val="A0A08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4472450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altLang="ja-JP" dirty="0" smtClean="0"/>
          </a:p>
          <a:p>
            <a:pPr marL="0" indent="0">
              <a:buNone/>
            </a:pPr>
            <a:endParaRPr lang="en-US" altLang="ja-JP" dirty="0"/>
          </a:p>
          <a:p>
            <a:pPr marL="0" indent="0" algn="ctr">
              <a:buNone/>
            </a:pPr>
            <a:r>
              <a:rPr lang="en-US" altLang="ja-JP" dirty="0" smtClean="0"/>
              <a:t>Managed Accounts</a:t>
            </a:r>
            <a:endParaRPr lang="en-US" altLang="ja-JP" dirty="0"/>
          </a:p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B71355-ECA8-49B9-B63B-467E1F98DB37}" type="slidenum">
              <a:rPr kumimoji="1" lang="ja-JP" altLang="en-US" smtClean="0"/>
              <a:t>20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9783646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85800" y="404813"/>
            <a:ext cx="7848600" cy="647700"/>
          </a:xfrm>
        </p:spPr>
        <p:txBody>
          <a:bodyPr>
            <a:normAutofit/>
          </a:bodyPr>
          <a:lstStyle/>
          <a:p>
            <a:r>
              <a:rPr lang="en-US" altLang="ja-JP" sz="2400" dirty="0"/>
              <a:t>Legal </a:t>
            </a:r>
            <a:r>
              <a:rPr lang="en-US" altLang="ja-JP" sz="2400" dirty="0" smtClean="0"/>
              <a:t>Issues </a:t>
            </a:r>
            <a:r>
              <a:rPr lang="en-US" altLang="ja-JP" sz="2400" dirty="0"/>
              <a:t>related to </a:t>
            </a:r>
            <a:r>
              <a:rPr lang="en-US" altLang="ja-JP" sz="2400" dirty="0" smtClean="0"/>
              <a:t>Managed Accounts in Japan</a:t>
            </a:r>
            <a:endParaRPr kumimoji="1" lang="ja-JP" altLang="en-US" sz="2400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ja-JP" sz="2400" dirty="0" smtClean="0"/>
              <a:t>Entering into investment management agreement directly with a Japanese investor is a regulated activity under the FIEA</a:t>
            </a:r>
          </a:p>
          <a:p>
            <a:r>
              <a:rPr lang="en-US" altLang="ja-JP" sz="2400" dirty="0" smtClean="0"/>
              <a:t>Licensing issues: no exemption</a:t>
            </a:r>
          </a:p>
          <a:p>
            <a:r>
              <a:rPr lang="en-US" altLang="ja-JP" sz="2400" dirty="0" smtClean="0"/>
              <a:t>Can </a:t>
            </a:r>
            <a:r>
              <a:rPr lang="en-US" altLang="ja-JP" sz="2400" dirty="0"/>
              <a:t>be feasible if </a:t>
            </a:r>
            <a:r>
              <a:rPr lang="en-US" altLang="ja-JP" sz="2400" dirty="0" smtClean="0"/>
              <a:t>an asset </a:t>
            </a:r>
            <a:r>
              <a:rPr lang="en-US" altLang="ja-JP" sz="2400" dirty="0"/>
              <a:t>manager </a:t>
            </a:r>
            <a:r>
              <a:rPr lang="en-US" altLang="ja-JP" sz="2400" dirty="0" smtClean="0"/>
              <a:t>registered in Japan enters </a:t>
            </a:r>
            <a:r>
              <a:rPr lang="en-US" altLang="ja-JP" sz="2400" dirty="0"/>
              <a:t>into </a:t>
            </a:r>
            <a:r>
              <a:rPr lang="en-US" altLang="ja-JP" sz="2400" dirty="0" smtClean="0"/>
              <a:t>an IMA with a Japanese investor and </a:t>
            </a:r>
            <a:r>
              <a:rPr lang="en-US" altLang="ja-JP" sz="2400" dirty="0"/>
              <a:t>delegates </a:t>
            </a:r>
            <a:r>
              <a:rPr lang="en-US" altLang="ja-JP" sz="2400" dirty="0" smtClean="0"/>
              <a:t>management activities to </a:t>
            </a:r>
            <a:r>
              <a:rPr lang="en-US" altLang="ja-JP" sz="2400" dirty="0"/>
              <a:t>foreign </a:t>
            </a:r>
            <a:r>
              <a:rPr lang="en-US" altLang="ja-JP" sz="2400" dirty="0" smtClean="0"/>
              <a:t>licensed manager</a:t>
            </a:r>
          </a:p>
          <a:p>
            <a:r>
              <a:rPr lang="en-US" altLang="ja-JP" sz="2400" dirty="0" smtClean="0"/>
              <a:t>If foreign licensed manager has been delegated management activities, that foreign manager is subject to certain Japanese statutory rules  </a:t>
            </a:r>
            <a:endParaRPr lang="ja-JP" altLang="en-US" sz="2400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B71355-ECA8-49B9-B63B-467E1F98DB37}" type="slidenum">
              <a:rPr kumimoji="1" lang="ja-JP" altLang="en-US" smtClean="0"/>
              <a:t>21</a:t>
            </a:fld>
            <a:endParaRPr kumimoji="1" lang="ja-JP" altLang="en-US" dirty="0"/>
          </a:p>
        </p:txBody>
      </p:sp>
      <p:sp>
        <p:nvSpPr>
          <p:cNvPr id="5" name="Line 5"/>
          <p:cNvSpPr>
            <a:spLocks noChangeShapeType="1"/>
          </p:cNvSpPr>
          <p:nvPr/>
        </p:nvSpPr>
        <p:spPr bwMode="auto">
          <a:xfrm>
            <a:off x="685800" y="1066800"/>
            <a:ext cx="7848600" cy="0"/>
          </a:xfrm>
          <a:prstGeom prst="line">
            <a:avLst/>
          </a:prstGeom>
          <a:noFill/>
          <a:ln w="19050">
            <a:solidFill>
              <a:srgbClr val="A0A08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1938544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85800" y="548680"/>
            <a:ext cx="7270576" cy="647700"/>
          </a:xfrm>
        </p:spPr>
        <p:txBody>
          <a:bodyPr>
            <a:normAutofit fontScale="90000"/>
          </a:bodyPr>
          <a:lstStyle/>
          <a:p>
            <a:r>
              <a:rPr lang="ja-JP" altLang="en-US" sz="3600" dirty="0">
                <a:solidFill>
                  <a:srgbClr val="000000"/>
                </a:solidFill>
                <a:latin typeface="ＭＳ Ｐゴシック" charset="-128"/>
                <a:cs typeface="Times New Roman" pitchFamily="18" charset="0"/>
              </a:rPr>
              <a:t>　</a:t>
            </a:r>
            <a:r>
              <a:rPr lang="en-US" altLang="ja-JP" sz="3600" dirty="0">
                <a:solidFill>
                  <a:srgbClr val="000000"/>
                </a:solidFill>
              </a:rPr>
              <a:t>Thank you</a:t>
            </a:r>
            <a:r>
              <a:rPr lang="en-US" altLang="ja-JP" sz="2400" dirty="0"/>
              <a:t/>
            </a:r>
            <a:br>
              <a:rPr lang="en-US" altLang="ja-JP" sz="2400" dirty="0"/>
            </a:br>
            <a:endParaRPr kumimoji="1" lang="ja-JP" altLang="en-US" sz="2400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200" y="1412775"/>
            <a:ext cx="8229600" cy="4713387"/>
          </a:xfrm>
        </p:spPr>
        <p:txBody>
          <a:bodyPr/>
          <a:lstStyle/>
          <a:p>
            <a:pPr marL="0" indent="0">
              <a:buNone/>
            </a:pPr>
            <a:r>
              <a:rPr lang="ja-JP" altLang="en-US" sz="2000" dirty="0" smtClean="0"/>
              <a:t>　</a:t>
            </a:r>
            <a:r>
              <a:rPr lang="en-US" altLang="ja-JP" sz="2000" dirty="0" smtClean="0"/>
              <a:t>Please </a:t>
            </a:r>
            <a:r>
              <a:rPr lang="en-US" altLang="ja-JP" sz="2000" dirty="0"/>
              <a:t>feel free to contact: </a:t>
            </a:r>
          </a:p>
          <a:p>
            <a:pPr marL="800100" lvl="2" indent="0">
              <a:buNone/>
            </a:pPr>
            <a:r>
              <a:rPr lang="en-US" altLang="ja-JP" sz="2000" dirty="0"/>
              <a:t>Hidenori Nakagawa, Partner</a:t>
            </a:r>
          </a:p>
          <a:p>
            <a:pPr marL="800100" lvl="2" indent="0">
              <a:buNone/>
            </a:pPr>
            <a:r>
              <a:rPr lang="en-US" altLang="ja-JP" sz="2000" dirty="0" smtClean="0"/>
              <a:t> </a:t>
            </a:r>
            <a:r>
              <a:rPr lang="en-US" altLang="ja-JP" sz="2000" dirty="0">
                <a:hlinkClick r:id="rId2"/>
              </a:rPr>
              <a:t>hnakagawa@tmi.gr.jp</a:t>
            </a:r>
            <a:endParaRPr lang="en-US" altLang="ja-JP" sz="2000" dirty="0"/>
          </a:p>
          <a:p>
            <a:pPr marL="800100" lvl="2" indent="0">
              <a:buNone/>
            </a:pPr>
            <a:r>
              <a:rPr lang="en-US" altLang="ja-JP" sz="2000" dirty="0"/>
              <a:t> +</a:t>
            </a:r>
            <a:r>
              <a:rPr lang="en-US" altLang="ja-JP" sz="2000" dirty="0" smtClean="0"/>
              <a:t>81-3-6438-5660 (</a:t>
            </a:r>
            <a:r>
              <a:rPr lang="en-US" altLang="ja-JP" sz="2000" dirty="0"/>
              <a:t>direct</a:t>
            </a:r>
            <a:r>
              <a:rPr lang="en-US" altLang="ja-JP" sz="2000" dirty="0" smtClean="0"/>
              <a:t>)</a:t>
            </a:r>
          </a:p>
          <a:p>
            <a:pPr marL="800100" lvl="2" indent="0">
              <a:buNone/>
            </a:pPr>
            <a:endParaRPr lang="en-US" altLang="ja-JP" sz="1200" dirty="0"/>
          </a:p>
          <a:p>
            <a:pPr marL="800100" lvl="2" indent="0">
              <a:buNone/>
            </a:pPr>
            <a:r>
              <a:rPr lang="en-US" altLang="ja-JP" sz="2000" dirty="0"/>
              <a:t>Kyoko </a:t>
            </a:r>
            <a:r>
              <a:rPr lang="en-US" altLang="ja-JP" sz="2000" dirty="0" smtClean="0"/>
              <a:t>Nagano, Counsel</a:t>
            </a:r>
            <a:endParaRPr lang="en-US" altLang="ja-JP" sz="2000" dirty="0"/>
          </a:p>
          <a:p>
            <a:pPr marL="800100" lvl="2" indent="0">
              <a:buNone/>
            </a:pPr>
            <a:r>
              <a:rPr lang="en-US" altLang="ja-JP" sz="2000" dirty="0"/>
              <a:t> </a:t>
            </a:r>
            <a:r>
              <a:rPr lang="en-US" altLang="ja-JP" sz="2000" dirty="0">
                <a:hlinkClick r:id="rId3"/>
              </a:rPr>
              <a:t>knagano@tmi.gr.jp</a:t>
            </a:r>
            <a:endParaRPr lang="en-US" altLang="ja-JP" sz="2000" dirty="0"/>
          </a:p>
          <a:p>
            <a:pPr marL="800100" lvl="2" indent="0">
              <a:buNone/>
            </a:pPr>
            <a:r>
              <a:rPr lang="en-US" altLang="ja-JP" sz="2000" dirty="0"/>
              <a:t>+</a:t>
            </a:r>
            <a:r>
              <a:rPr lang="en-US" altLang="ja-JP" sz="2000" dirty="0" smtClean="0"/>
              <a:t>81-3-6438-5534 (</a:t>
            </a:r>
            <a:r>
              <a:rPr lang="en-US" altLang="ja-JP" sz="2000" dirty="0"/>
              <a:t>direct)</a:t>
            </a:r>
          </a:p>
          <a:p>
            <a:pPr marL="800100" lvl="2" indent="0">
              <a:buNone/>
            </a:pPr>
            <a:endParaRPr lang="en-US" altLang="ja-JP" sz="1200" dirty="0"/>
          </a:p>
          <a:p>
            <a:pPr marL="800100" lvl="2" indent="0">
              <a:buNone/>
            </a:pPr>
            <a:r>
              <a:rPr lang="en-US" altLang="ja-JP" sz="2000" dirty="0"/>
              <a:t>TMI Associates </a:t>
            </a:r>
          </a:p>
          <a:p>
            <a:pPr marL="800100" lvl="2" indent="0">
              <a:buNone/>
            </a:pPr>
            <a:r>
              <a:rPr lang="en-US" altLang="ja-JP" sz="2000" dirty="0"/>
              <a:t>http://www.tmi.gr.jp/</a:t>
            </a:r>
          </a:p>
          <a:p>
            <a:pPr marL="0" indent="0">
              <a:buNone/>
            </a:pPr>
            <a:endParaRPr kumimoji="1" lang="en-US" altLang="ja-JP" dirty="0" smtClean="0"/>
          </a:p>
          <a:p>
            <a:pPr marL="0" indent="0">
              <a:buNone/>
            </a:pP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B71355-ECA8-49B9-B63B-467E1F98DB37}" type="slidenum">
              <a:rPr kumimoji="1" lang="ja-JP" altLang="en-US" smtClean="0"/>
              <a:t>22</a:t>
            </a:fld>
            <a:endParaRPr kumimoji="1" lang="ja-JP" altLang="en-US" dirty="0"/>
          </a:p>
        </p:txBody>
      </p:sp>
      <p:sp>
        <p:nvSpPr>
          <p:cNvPr id="5" name="Line 4"/>
          <p:cNvSpPr>
            <a:spLocks noChangeShapeType="1"/>
          </p:cNvSpPr>
          <p:nvPr/>
        </p:nvSpPr>
        <p:spPr bwMode="auto">
          <a:xfrm>
            <a:off x="685800" y="1066800"/>
            <a:ext cx="7848600" cy="0"/>
          </a:xfrm>
          <a:prstGeom prst="line">
            <a:avLst/>
          </a:prstGeom>
          <a:noFill/>
          <a:ln w="19050">
            <a:solidFill>
              <a:srgbClr val="A0A08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8863947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altLang="ja-JP" dirty="0" smtClean="0"/>
          </a:p>
          <a:p>
            <a:pPr marL="0" indent="0">
              <a:buNone/>
            </a:pPr>
            <a:endParaRPr lang="en-US" altLang="ja-JP" dirty="0"/>
          </a:p>
          <a:p>
            <a:pPr marL="0" indent="0" algn="ctr">
              <a:buNone/>
            </a:pPr>
            <a:r>
              <a:rPr lang="en-US" altLang="ja-JP" dirty="0" smtClean="0"/>
              <a:t>Marketing </a:t>
            </a:r>
            <a:r>
              <a:rPr lang="en-US" altLang="ja-JP" dirty="0"/>
              <a:t>of </a:t>
            </a:r>
            <a:r>
              <a:rPr lang="en-US" altLang="ja-JP" dirty="0" smtClean="0"/>
              <a:t>Foreign Funds </a:t>
            </a:r>
            <a:r>
              <a:rPr lang="en-US" altLang="ja-JP" dirty="0"/>
              <a:t>in Japan</a:t>
            </a:r>
          </a:p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B71355-ECA8-49B9-B63B-467E1F98DB37}" type="slidenum">
              <a:rPr kumimoji="1" lang="ja-JP" altLang="en-US" smtClean="0"/>
              <a:t>3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9187299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57181" y="419100"/>
            <a:ext cx="7877219" cy="647700"/>
          </a:xfrm>
        </p:spPr>
        <p:txBody>
          <a:bodyPr>
            <a:noAutofit/>
          </a:bodyPr>
          <a:lstStyle/>
          <a:p>
            <a:r>
              <a:rPr lang="en-US" altLang="ja-JP" sz="2000" dirty="0" smtClean="0"/>
              <a:t>Issues that Arise in relation to the Marketing of Foreign Funds</a:t>
            </a:r>
            <a:br>
              <a:rPr lang="en-US" altLang="ja-JP" sz="2000" dirty="0" smtClean="0"/>
            </a:br>
            <a:r>
              <a:rPr lang="en-US" altLang="ja-JP" sz="2000" dirty="0" smtClean="0"/>
              <a:t>in Japan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kumimoji="1" lang="en-US" altLang="ja-JP" dirty="0" smtClean="0"/>
              <a:t>Licensing issues (fund management, solicitation)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altLang="ja-JP" dirty="0" smtClean="0"/>
              <a:t>Fund registration issues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kumimoji="1" lang="en-US" altLang="ja-JP" dirty="0" smtClean="0"/>
              <a:t>Private placement requirements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altLang="ja-JP" dirty="0" smtClean="0"/>
              <a:t>Others (disclaimers)</a:t>
            </a:r>
          </a:p>
          <a:p>
            <a:pPr>
              <a:buFont typeface="Wingdings" panose="05000000000000000000" pitchFamily="2" charset="2"/>
              <a:buChar char="Ø"/>
            </a:pPr>
            <a:endParaRPr kumimoji="1" lang="en-US" altLang="ja-JP" dirty="0"/>
          </a:p>
          <a:p>
            <a:pPr marL="0" indent="0">
              <a:buNone/>
            </a:pPr>
            <a:r>
              <a:rPr lang="en-US" altLang="ja-JP" dirty="0" smtClean="0"/>
              <a:t>Rules depend on the type of fund being marketed</a:t>
            </a:r>
            <a:endParaRPr kumimoji="1" lang="en-US" altLang="ja-JP" dirty="0" smtClean="0"/>
          </a:p>
          <a:p>
            <a:pPr>
              <a:buFont typeface="Wingdings" panose="05000000000000000000" pitchFamily="2" charset="2"/>
              <a:buChar char="Ø"/>
            </a:pPr>
            <a:endParaRPr kumimoji="1" lang="en-US" altLang="ja-JP" dirty="0" smtClean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B71355-ECA8-49B9-B63B-467E1F98DB37}" type="slidenum">
              <a:rPr kumimoji="1" lang="ja-JP" altLang="en-US" smtClean="0"/>
              <a:t>4</a:t>
            </a:fld>
            <a:endParaRPr kumimoji="1" lang="ja-JP" altLang="en-US" dirty="0"/>
          </a:p>
        </p:txBody>
      </p:sp>
      <p:sp>
        <p:nvSpPr>
          <p:cNvPr id="5" name="Line 5"/>
          <p:cNvSpPr>
            <a:spLocks noChangeShapeType="1"/>
          </p:cNvSpPr>
          <p:nvPr/>
        </p:nvSpPr>
        <p:spPr bwMode="auto">
          <a:xfrm>
            <a:off x="685800" y="1066800"/>
            <a:ext cx="7848600" cy="0"/>
          </a:xfrm>
          <a:prstGeom prst="line">
            <a:avLst/>
          </a:prstGeom>
          <a:noFill/>
          <a:ln w="19050">
            <a:solidFill>
              <a:srgbClr val="A0A08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7610430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11560" y="419100"/>
            <a:ext cx="7898426" cy="647700"/>
          </a:xfrm>
        </p:spPr>
        <p:txBody>
          <a:bodyPr>
            <a:normAutofit/>
          </a:bodyPr>
          <a:lstStyle/>
          <a:p>
            <a:r>
              <a:rPr kumimoji="1" lang="en-US" altLang="ja-JP" sz="2000" dirty="0" smtClean="0"/>
              <a:t>Marketing of Foreign Funds in Japan – Overview </a:t>
            </a:r>
            <a:r>
              <a:rPr lang="en-US" altLang="ja-JP" sz="2000" dirty="0"/>
              <a:t>– </a:t>
            </a:r>
            <a:r>
              <a:rPr kumimoji="1" lang="en-US" altLang="ja-JP" sz="2000" dirty="0" smtClean="0"/>
              <a:t>Types of Funds</a:t>
            </a:r>
            <a:endParaRPr kumimoji="1" lang="ja-JP" altLang="en-US" sz="2000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kumimoji="1" lang="en-US" altLang="ja-JP" dirty="0" smtClean="0"/>
              <a:t>Types of Foreign Funds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altLang="ja-JP" dirty="0" smtClean="0"/>
              <a:t>Foreign Investment Trust fund (“FIT Fund”)</a:t>
            </a:r>
          </a:p>
          <a:p>
            <a:pPr marL="0" indent="0">
              <a:buNone/>
            </a:pPr>
            <a:r>
              <a:rPr lang="en-US" altLang="ja-JP" dirty="0" smtClean="0"/>
              <a:t>      eg, a Cayman unit trust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altLang="ja-JP" dirty="0" smtClean="0"/>
              <a:t>Foreign Investment Corporation fund (“FIC Fund”)</a:t>
            </a:r>
          </a:p>
          <a:p>
            <a:pPr marL="0" indent="0">
              <a:buNone/>
            </a:pPr>
            <a:r>
              <a:rPr lang="en-US" altLang="ja-JP" dirty="0" smtClean="0"/>
              <a:t>      eg, a Lux SICAV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altLang="ja-JP" dirty="0" smtClean="0"/>
              <a:t>Foreign partnership type fund (“FPT Fund”) </a:t>
            </a:r>
          </a:p>
          <a:p>
            <a:pPr marL="0" indent="0">
              <a:buNone/>
            </a:pPr>
            <a:r>
              <a:rPr lang="en-US" altLang="ja-JP" dirty="0"/>
              <a:t> </a:t>
            </a:r>
            <a:r>
              <a:rPr lang="en-US" altLang="ja-JP" dirty="0" smtClean="0"/>
              <a:t>     eg, a Cayman or Delaware limited partnership</a:t>
            </a:r>
          </a:p>
          <a:p>
            <a:pPr marL="0" indent="0">
              <a:buNone/>
            </a:pPr>
            <a:r>
              <a:rPr lang="en-US" altLang="ja-JP" dirty="0" smtClean="0"/>
              <a:t>Note: For foreign funds that are not familiar in Japan, the fund type may not be clear. </a:t>
            </a:r>
          </a:p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B71355-ECA8-49B9-B63B-467E1F98DB37}" type="slidenum">
              <a:rPr kumimoji="1" lang="ja-JP" altLang="en-US" smtClean="0"/>
              <a:t>5</a:t>
            </a:fld>
            <a:endParaRPr kumimoji="1" lang="ja-JP" altLang="en-US" dirty="0"/>
          </a:p>
        </p:txBody>
      </p:sp>
      <p:sp>
        <p:nvSpPr>
          <p:cNvPr id="5" name="Line 5"/>
          <p:cNvSpPr>
            <a:spLocks noChangeShapeType="1"/>
          </p:cNvSpPr>
          <p:nvPr/>
        </p:nvSpPr>
        <p:spPr bwMode="auto">
          <a:xfrm>
            <a:off x="685800" y="1066800"/>
            <a:ext cx="7848600" cy="0"/>
          </a:xfrm>
          <a:prstGeom prst="line">
            <a:avLst/>
          </a:prstGeom>
          <a:noFill/>
          <a:ln w="19050">
            <a:solidFill>
              <a:srgbClr val="A0A08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0338413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85800" y="404813"/>
            <a:ext cx="7848600" cy="647700"/>
          </a:xfrm>
        </p:spPr>
        <p:txBody>
          <a:bodyPr>
            <a:noAutofit/>
          </a:bodyPr>
          <a:lstStyle/>
          <a:p>
            <a:r>
              <a:rPr lang="en-US" altLang="ja-JP" sz="2000" dirty="0" smtClean="0"/>
              <a:t>Marketing </a:t>
            </a:r>
            <a:r>
              <a:rPr lang="en-US" altLang="ja-JP" sz="2000" dirty="0"/>
              <a:t>of </a:t>
            </a:r>
            <a:r>
              <a:rPr lang="en-US" altLang="ja-JP" sz="2000" dirty="0" smtClean="0"/>
              <a:t>Foreign Funds </a:t>
            </a:r>
            <a:r>
              <a:rPr lang="en-US" altLang="ja-JP" sz="2000" dirty="0"/>
              <a:t>in Japan – </a:t>
            </a:r>
            <a:r>
              <a:rPr lang="en-US" altLang="ja-JP" sz="2000" dirty="0" smtClean="0"/>
              <a:t>Overview- Applicable Legislation</a:t>
            </a:r>
            <a:endParaRPr kumimoji="1" lang="ja-JP" altLang="en-US" sz="2000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ja-JP" dirty="0" smtClean="0"/>
              <a:t>Financial Instruments and Exchange Act (“FIEA”): applicable to all types of funds</a:t>
            </a:r>
          </a:p>
          <a:p>
            <a:r>
              <a:rPr lang="en-GB" altLang="ja-JP" dirty="0"/>
              <a:t>Investment </a:t>
            </a:r>
            <a:r>
              <a:rPr lang="en-GB" altLang="ja-JP" dirty="0" smtClean="0"/>
              <a:t>Trust</a:t>
            </a:r>
            <a:r>
              <a:rPr lang="en-US" altLang="ja-JP" dirty="0"/>
              <a:t>s</a:t>
            </a:r>
            <a:r>
              <a:rPr lang="en-GB" altLang="ja-JP" dirty="0" smtClean="0"/>
              <a:t> </a:t>
            </a:r>
            <a:r>
              <a:rPr lang="en-GB" altLang="ja-JP" dirty="0"/>
              <a:t>and Investment </a:t>
            </a:r>
            <a:r>
              <a:rPr lang="en-GB" altLang="ja-JP" dirty="0" smtClean="0"/>
              <a:t>Corporations Act (“ITICA”): applicable to FIT Fund and FIC Fund</a:t>
            </a:r>
            <a:endParaRPr lang="en-GB" altLang="ja-JP" dirty="0" smtClean="0">
              <a:solidFill>
                <a:schemeClr val="accent1"/>
              </a:solidFill>
            </a:endParaRPr>
          </a:p>
          <a:p>
            <a:r>
              <a:rPr lang="en-GB" altLang="ja-JP" dirty="0" smtClean="0"/>
              <a:t>Act on Sales, etc. of Financial Instruments (“ASFI”): </a:t>
            </a:r>
            <a:r>
              <a:rPr lang="en-US" altLang="ja-JP" dirty="0" smtClean="0"/>
              <a:t>applicable to all types of funds</a:t>
            </a:r>
          </a:p>
          <a:p>
            <a:endParaRPr kumimoji="1" lang="en-US" altLang="ja-JP" dirty="0" smtClean="0"/>
          </a:p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B71355-ECA8-49B9-B63B-467E1F98DB37}" type="slidenum">
              <a:rPr kumimoji="1" lang="ja-JP" altLang="en-US" smtClean="0"/>
              <a:t>6</a:t>
            </a:fld>
            <a:endParaRPr kumimoji="1" lang="ja-JP" altLang="en-US" dirty="0"/>
          </a:p>
        </p:txBody>
      </p:sp>
      <p:sp>
        <p:nvSpPr>
          <p:cNvPr id="5" name="Line 5"/>
          <p:cNvSpPr>
            <a:spLocks noChangeShapeType="1"/>
          </p:cNvSpPr>
          <p:nvPr/>
        </p:nvSpPr>
        <p:spPr bwMode="auto">
          <a:xfrm>
            <a:off x="685800" y="1066800"/>
            <a:ext cx="7848600" cy="0"/>
          </a:xfrm>
          <a:prstGeom prst="line">
            <a:avLst/>
          </a:prstGeom>
          <a:noFill/>
          <a:ln w="19050">
            <a:solidFill>
              <a:srgbClr val="A0A08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2762081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85800" y="404813"/>
            <a:ext cx="7848600" cy="647700"/>
          </a:xfrm>
        </p:spPr>
        <p:txBody>
          <a:bodyPr>
            <a:normAutofit/>
          </a:bodyPr>
          <a:lstStyle/>
          <a:p>
            <a:r>
              <a:rPr lang="en-US" altLang="ja-JP" sz="2000" dirty="0" smtClean="0"/>
              <a:t>Marketing </a:t>
            </a:r>
            <a:r>
              <a:rPr lang="en-US" altLang="ja-JP" sz="2000" dirty="0"/>
              <a:t>of </a:t>
            </a:r>
            <a:r>
              <a:rPr lang="en-US" altLang="ja-JP" sz="2000" dirty="0" smtClean="0"/>
              <a:t>Foreign Funds </a:t>
            </a:r>
            <a:r>
              <a:rPr lang="en-US" altLang="ja-JP" sz="2000" dirty="0"/>
              <a:t>in </a:t>
            </a:r>
            <a:r>
              <a:rPr lang="en-US" altLang="ja-JP" sz="2000" dirty="0" smtClean="0"/>
              <a:t>Japan – Territorial Scope of the FIEA</a:t>
            </a:r>
            <a:endParaRPr kumimoji="1" lang="ja-JP" altLang="en-US" sz="2000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spcBef>
                <a:spcPct val="0"/>
              </a:spcBef>
              <a:buClr>
                <a:srgbClr val="0000FF"/>
              </a:buClr>
              <a:buNone/>
            </a:pPr>
            <a:r>
              <a:rPr lang="en-US" altLang="ja-JP" sz="2400" dirty="0"/>
              <a:t>The FIEA in principle </a:t>
            </a:r>
            <a:r>
              <a:rPr lang="en-US" altLang="ja-JP" sz="2400" dirty="0" smtClean="0"/>
              <a:t>has a territorial </a:t>
            </a:r>
            <a:r>
              <a:rPr lang="en-US" altLang="ja-JP" sz="2400" dirty="0"/>
              <a:t>application </a:t>
            </a:r>
            <a:r>
              <a:rPr lang="en-US" altLang="ja-JP" sz="2400" dirty="0" smtClean="0"/>
              <a:t>approach, </a:t>
            </a:r>
            <a:r>
              <a:rPr lang="en-US" altLang="ja-JP" sz="2400" dirty="0"/>
              <a:t>which is if the activity in issue or the result thereof occurs in Japan (including a party to the transaction in issue </a:t>
            </a:r>
            <a:r>
              <a:rPr lang="en-US" altLang="ja-JP" sz="2400" dirty="0" smtClean="0"/>
              <a:t>residing in </a:t>
            </a:r>
            <a:r>
              <a:rPr lang="en-US" altLang="ja-JP" sz="2400" dirty="0"/>
              <a:t>Japan), </a:t>
            </a:r>
            <a:r>
              <a:rPr lang="en-US" altLang="ja-JP" sz="2400" dirty="0" smtClean="0"/>
              <a:t>then the </a:t>
            </a:r>
            <a:r>
              <a:rPr lang="en-US" altLang="ja-JP" sz="2400" dirty="0"/>
              <a:t>FIEA </a:t>
            </a:r>
            <a:r>
              <a:rPr lang="en-US" altLang="ja-JP" sz="2400" dirty="0" smtClean="0"/>
              <a:t>applies.  </a:t>
            </a:r>
            <a:endParaRPr lang="en-US" altLang="ja-JP" sz="2400" dirty="0"/>
          </a:p>
          <a:p>
            <a:pPr marL="800100" lvl="2" indent="0">
              <a:buNone/>
            </a:pPr>
            <a:endParaRPr lang="en-US" altLang="ja-JP" dirty="0"/>
          </a:p>
          <a:p>
            <a:pPr marL="0" indent="0" algn="just">
              <a:spcBef>
                <a:spcPct val="0"/>
              </a:spcBef>
              <a:buClr>
                <a:srgbClr val="0000FF"/>
              </a:buClr>
              <a:buNone/>
            </a:pPr>
            <a:r>
              <a:rPr lang="en-US" altLang="ja-JP" sz="2400" dirty="0"/>
              <a:t>Even if the marketing activities in issue </a:t>
            </a:r>
            <a:r>
              <a:rPr lang="en-US" altLang="ja-JP" sz="2400" dirty="0" smtClean="0"/>
              <a:t>occur </a:t>
            </a:r>
            <a:r>
              <a:rPr lang="en-US" altLang="ja-JP" sz="2400" dirty="0"/>
              <a:t>outside of Japan, </a:t>
            </a:r>
            <a:r>
              <a:rPr lang="en-US" altLang="ja-JP" sz="2400" dirty="0" smtClean="0"/>
              <a:t>if a </a:t>
            </a:r>
            <a:r>
              <a:rPr lang="en-US" altLang="ja-JP" sz="2400" dirty="0"/>
              <a:t>Japanese resident is targeted, </a:t>
            </a:r>
            <a:r>
              <a:rPr lang="en-US" altLang="ja-JP" sz="2400" dirty="0" smtClean="0"/>
              <a:t>then the </a:t>
            </a:r>
            <a:r>
              <a:rPr lang="en-US" altLang="ja-JP" sz="2400" dirty="0"/>
              <a:t>FIEA </a:t>
            </a:r>
            <a:r>
              <a:rPr lang="en-US" altLang="ja-JP" sz="2400" dirty="0" smtClean="0"/>
              <a:t>applies to the conduct. </a:t>
            </a:r>
            <a:endParaRPr lang="en-US" altLang="ja-JP" sz="2400" dirty="0"/>
          </a:p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B71355-ECA8-49B9-B63B-467E1F98DB37}" type="slidenum">
              <a:rPr kumimoji="1" lang="ja-JP" altLang="en-US" smtClean="0"/>
              <a:t>7</a:t>
            </a:fld>
            <a:endParaRPr kumimoji="1" lang="ja-JP" altLang="en-US" dirty="0"/>
          </a:p>
        </p:txBody>
      </p:sp>
      <p:sp>
        <p:nvSpPr>
          <p:cNvPr id="5" name="Line 5"/>
          <p:cNvSpPr>
            <a:spLocks noChangeShapeType="1"/>
          </p:cNvSpPr>
          <p:nvPr/>
        </p:nvSpPr>
        <p:spPr bwMode="auto">
          <a:xfrm>
            <a:off x="685800" y="1066800"/>
            <a:ext cx="7848600" cy="0"/>
          </a:xfrm>
          <a:prstGeom prst="line">
            <a:avLst/>
          </a:prstGeom>
          <a:noFill/>
          <a:ln w="19050">
            <a:solidFill>
              <a:srgbClr val="A0A08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4295784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85799" y="406514"/>
            <a:ext cx="7848601" cy="647700"/>
          </a:xfrm>
        </p:spPr>
        <p:txBody>
          <a:bodyPr>
            <a:normAutofit fontScale="90000"/>
          </a:bodyPr>
          <a:lstStyle/>
          <a:p>
            <a:r>
              <a:rPr lang="en-US" altLang="ja-JP" sz="2400" dirty="0" smtClean="0"/>
              <a:t>Legal Issues related to Marketing of Foreign Funds in Japan </a:t>
            </a:r>
            <a:r>
              <a:rPr lang="en-US" altLang="ja-JP" sz="2400" dirty="0" smtClean="0"/>
              <a:t>– Licensing </a:t>
            </a:r>
            <a:r>
              <a:rPr lang="en-US" altLang="ja-JP" sz="2400" dirty="0"/>
              <a:t>Issues – Marketing </a:t>
            </a:r>
            <a:endParaRPr kumimoji="1" lang="ja-JP" altLang="en-US" sz="2400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ja-JP" dirty="0" smtClean="0"/>
              <a:t>Interests in a FIT Fund, FIC Fund or FPT Fund are all considered securities under Japanese law</a:t>
            </a:r>
          </a:p>
          <a:p>
            <a:endParaRPr lang="en-US" altLang="ja-JP" dirty="0"/>
          </a:p>
          <a:p>
            <a:r>
              <a:rPr lang="en-US" altLang="ja-JP" dirty="0" smtClean="0"/>
              <a:t>Marketing of foreign funds will trigger licensing requirements if the conduct is solicitation</a:t>
            </a:r>
            <a:endParaRPr lang="en-US" alt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B71355-ECA8-49B9-B63B-467E1F98DB37}" type="slidenum">
              <a:rPr kumimoji="1" lang="ja-JP" altLang="en-US" smtClean="0"/>
              <a:t>8</a:t>
            </a:fld>
            <a:endParaRPr kumimoji="1" lang="ja-JP" altLang="en-US" dirty="0"/>
          </a:p>
        </p:txBody>
      </p:sp>
      <p:sp>
        <p:nvSpPr>
          <p:cNvPr id="5" name="Line 5"/>
          <p:cNvSpPr>
            <a:spLocks noChangeShapeType="1"/>
          </p:cNvSpPr>
          <p:nvPr/>
        </p:nvSpPr>
        <p:spPr bwMode="auto">
          <a:xfrm>
            <a:off x="685800" y="1066800"/>
            <a:ext cx="7848600" cy="0"/>
          </a:xfrm>
          <a:prstGeom prst="line">
            <a:avLst/>
          </a:prstGeom>
          <a:noFill/>
          <a:ln w="19050">
            <a:solidFill>
              <a:srgbClr val="A0A08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0588160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85799" y="387772"/>
            <a:ext cx="7848601" cy="647700"/>
          </a:xfrm>
        </p:spPr>
        <p:txBody>
          <a:bodyPr>
            <a:normAutofit fontScale="90000"/>
          </a:bodyPr>
          <a:lstStyle/>
          <a:p>
            <a:r>
              <a:rPr lang="en-US" altLang="ja-JP" sz="2400" dirty="0"/>
              <a:t>Legal </a:t>
            </a:r>
            <a:r>
              <a:rPr lang="en-US" altLang="ja-JP" sz="2400" dirty="0" smtClean="0"/>
              <a:t>Issues </a:t>
            </a:r>
            <a:r>
              <a:rPr lang="en-US" altLang="ja-JP" sz="2400" dirty="0"/>
              <a:t>related to </a:t>
            </a:r>
            <a:r>
              <a:rPr lang="en-US" altLang="ja-JP" sz="2400" dirty="0" smtClean="0"/>
              <a:t>Marketing </a:t>
            </a:r>
            <a:r>
              <a:rPr lang="en-US" altLang="ja-JP" sz="2400" dirty="0"/>
              <a:t>of </a:t>
            </a:r>
            <a:r>
              <a:rPr lang="en-US" altLang="ja-JP" sz="2400" dirty="0" smtClean="0"/>
              <a:t>Foreign </a:t>
            </a:r>
            <a:r>
              <a:rPr lang="en-US" altLang="ja-JP" sz="2400" dirty="0"/>
              <a:t>F</a:t>
            </a:r>
            <a:r>
              <a:rPr lang="en-US" altLang="ja-JP" sz="2400" dirty="0" smtClean="0"/>
              <a:t>unds </a:t>
            </a:r>
            <a:r>
              <a:rPr lang="en-US" altLang="ja-JP" sz="2400" dirty="0"/>
              <a:t>in </a:t>
            </a:r>
            <a:r>
              <a:rPr lang="en-US" altLang="ja-JP" sz="2400" dirty="0" smtClean="0"/>
              <a:t>Japan </a:t>
            </a:r>
            <a:r>
              <a:rPr lang="en-US" altLang="ja-JP" sz="2400" dirty="0" smtClean="0"/>
              <a:t>– Issues </a:t>
            </a:r>
            <a:r>
              <a:rPr lang="en-US" altLang="ja-JP" sz="2400" dirty="0" smtClean="0"/>
              <a:t>– Marketing – </a:t>
            </a:r>
            <a:r>
              <a:rPr lang="en-US" altLang="ja-JP" sz="2400" dirty="0"/>
              <a:t>Definition </a:t>
            </a:r>
            <a:r>
              <a:rPr lang="en-US" altLang="ja-JP" sz="2400" dirty="0" smtClean="0"/>
              <a:t>of Solicitation </a:t>
            </a:r>
            <a:endParaRPr kumimoji="1" lang="ja-JP" altLang="en-US" sz="2400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kumimoji="1" lang="en-US" altLang="ja-JP" i="1" dirty="0" smtClean="0"/>
              <a:t>What is solicitation?</a:t>
            </a:r>
          </a:p>
          <a:p>
            <a:pPr marL="0" indent="0">
              <a:buNone/>
            </a:pPr>
            <a:r>
              <a:rPr lang="en-GB" altLang="ja-JP" dirty="0"/>
              <a:t>Solicitation of securities is </a:t>
            </a:r>
            <a:r>
              <a:rPr lang="en-GB" altLang="ja-JP" u="sng" dirty="0"/>
              <a:t>broadly</a:t>
            </a:r>
            <a:r>
              <a:rPr lang="en-GB" altLang="ja-JP" dirty="0"/>
              <a:t> defined.  What is considered </a:t>
            </a:r>
            <a:r>
              <a:rPr lang="en-GB" altLang="ja-JP" dirty="0" smtClean="0"/>
              <a:t>“</a:t>
            </a:r>
            <a:r>
              <a:rPr lang="en-GB" altLang="ja-JP" dirty="0"/>
              <a:t>solicitation” of the acquisition of a security under the FIEA generally and broadly encompasses </a:t>
            </a:r>
            <a:r>
              <a:rPr lang="en-GB" altLang="ja-JP" u="sng" dirty="0"/>
              <a:t>any activity which </a:t>
            </a:r>
            <a:r>
              <a:rPr lang="en-GB" altLang="ja-JP" u="sng" dirty="0" smtClean="0"/>
              <a:t>may cause </a:t>
            </a:r>
            <a:r>
              <a:rPr lang="en-GB" altLang="ja-JP" u="sng" dirty="0"/>
              <a:t>or otherwise </a:t>
            </a:r>
            <a:r>
              <a:rPr lang="en-GB" altLang="ja-JP" u="sng" dirty="0" smtClean="0"/>
              <a:t>induce </a:t>
            </a:r>
            <a:r>
              <a:rPr lang="en-GB" altLang="ja-JP" u="sng" dirty="0"/>
              <a:t>a person to acquire a specific security</a:t>
            </a:r>
            <a:r>
              <a:rPr lang="en-GB" altLang="ja-JP" dirty="0"/>
              <a:t> with the intention to effect a transaction for such acquisition; and whether a particular action falls within the scope of solicitation is determined considering all relevant facts and </a:t>
            </a:r>
            <a:r>
              <a:rPr lang="en-GB" altLang="ja-JP" dirty="0" smtClean="0"/>
              <a:t>circumstances.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B71355-ECA8-49B9-B63B-467E1F98DB37}" type="slidenum">
              <a:rPr kumimoji="1" lang="ja-JP" altLang="en-US" smtClean="0"/>
              <a:t>9</a:t>
            </a:fld>
            <a:endParaRPr kumimoji="1" lang="ja-JP" altLang="en-US" dirty="0"/>
          </a:p>
        </p:txBody>
      </p:sp>
      <p:sp>
        <p:nvSpPr>
          <p:cNvPr id="5" name="Line 5"/>
          <p:cNvSpPr>
            <a:spLocks noChangeShapeType="1"/>
          </p:cNvSpPr>
          <p:nvPr/>
        </p:nvSpPr>
        <p:spPr bwMode="auto">
          <a:xfrm>
            <a:off x="685800" y="1066800"/>
            <a:ext cx="7848600" cy="0"/>
          </a:xfrm>
          <a:prstGeom prst="line">
            <a:avLst/>
          </a:prstGeom>
          <a:noFill/>
          <a:ln w="19050">
            <a:solidFill>
              <a:srgbClr val="A0A08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628220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theme/theme1.xml><?xml version="1.0" encoding="utf-8"?>
<a:theme xmlns:a="http://schemas.openxmlformats.org/drawingml/2006/main" name="TMI_PPTフォーム②">
  <a:themeElements>
    <a:clrScheme name="bas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ase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r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Tx/>
          <a:buSzTx/>
          <a:buFontTx/>
          <a:buChar char="•"/>
          <a:tabLst/>
          <a:defRPr kumimoji="1" lang="ja-JP" altLang="en-US" sz="2800" b="0" i="0" u="none" strike="noStrike" cap="none" normalizeH="0" baseline="0" smtClean="0">
            <a:ln>
              <a:noFill/>
            </a:ln>
            <a:solidFill>
              <a:srgbClr val="4D4D4D"/>
            </a:solidFill>
            <a:effectLst/>
            <a:latin typeface="Arial" charset="0"/>
            <a:ea typeface="ＭＳ Ｐゴシック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r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Tx/>
          <a:buSzTx/>
          <a:buFontTx/>
          <a:buChar char="•"/>
          <a:tabLst/>
          <a:defRPr kumimoji="1" lang="ja-JP" altLang="en-US" sz="2800" b="0" i="0" u="none" strike="noStrike" cap="none" normalizeH="0" baseline="0" smtClean="0">
            <a:ln>
              <a:noFill/>
            </a:ln>
            <a:solidFill>
              <a:srgbClr val="4D4D4D"/>
            </a:solidFill>
            <a:effectLst/>
            <a:latin typeface="Arial" charset="0"/>
            <a:ea typeface="ＭＳ Ｐゴシック" charset="-128"/>
          </a:defRPr>
        </a:defPPr>
      </a:lstStyle>
    </a:lnDef>
  </a:objectDefaults>
  <a:extraClrSchemeLst>
    <a:extraClrScheme>
      <a:clrScheme name="bas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as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as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as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as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as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s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s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s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s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s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s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TMI_PPTフォーム②</Template>
  <TotalTime>421</TotalTime>
  <Words>1125</Words>
  <Application>Microsoft Office PowerPoint</Application>
  <PresentationFormat>画面に合わせる (4:3)</PresentationFormat>
  <Paragraphs>146</Paragraphs>
  <Slides>22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22</vt:i4>
      </vt:variant>
    </vt:vector>
  </HeadingPairs>
  <TitlesOfParts>
    <vt:vector size="23" baseType="lpstr">
      <vt:lpstr>TMI_PPTフォーム②</vt:lpstr>
      <vt:lpstr>Private Placement Regime in Japan </vt:lpstr>
      <vt:lpstr>Table of Contents</vt:lpstr>
      <vt:lpstr>PowerPoint プレゼンテーション</vt:lpstr>
      <vt:lpstr>Issues that Arise in relation to the Marketing of Foreign Funds in Japan</vt:lpstr>
      <vt:lpstr>Marketing of Foreign Funds in Japan – Overview – Types of Funds</vt:lpstr>
      <vt:lpstr>Marketing of Foreign Funds in Japan – Overview- Applicable Legislation</vt:lpstr>
      <vt:lpstr>Marketing of Foreign Funds in Japan – Territorial Scope of the FIEA</vt:lpstr>
      <vt:lpstr>Legal Issues related to Marketing of Foreign Funds in Japan – Licensing Issues – Marketing </vt:lpstr>
      <vt:lpstr>Legal Issues related to Marketing of Foreign Funds in Japan – Issues – Marketing – Definition of Solicitation </vt:lpstr>
      <vt:lpstr>Legal Issues related to Marketing of Foreign Funds in Japan – licensing Issues – Marketing – Definition of Solicitation</vt:lpstr>
      <vt:lpstr>Legal Issues related to Marketing of Foreign Funds in Japan – Licensing Issues – Marketing – Definition of Solicitation</vt:lpstr>
      <vt:lpstr>Legal Issues related to Marketing of Foreign Funds in Japan – Licensing Issues – Marketing </vt:lpstr>
      <vt:lpstr>Examples of Statutory Exemptions</vt:lpstr>
      <vt:lpstr>Legal Issues related to Marketing of Foreign Funds in Japan –Licensing Issues – Fund Management </vt:lpstr>
      <vt:lpstr>A Example of Statutory Exemption</vt:lpstr>
      <vt:lpstr>Legal Issues related to Marketing of Foreign Funds in Japan –  Licensing Issues – Fund Management</vt:lpstr>
      <vt:lpstr>Legal Issues related to Marketing of Foreign Funds in Japan – Fund Registration Issues</vt:lpstr>
      <vt:lpstr>Legal Issues related to Marketing of Foreign Funds in Japan –Number of Investors to Be Solicited through Private Placement</vt:lpstr>
      <vt:lpstr>Legal Issues related to Marketing of Foreign Funds in Japan – Disclaimers</vt:lpstr>
      <vt:lpstr>PowerPoint プレゼンテーション</vt:lpstr>
      <vt:lpstr>Legal Issues related to Managed Accounts in Japan</vt:lpstr>
      <vt:lpstr>　Thank you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Private Placement Regime in Japan</dc:title>
  <dc:creator>TMI2</dc:creator>
  <cp:lastModifiedBy>2auk</cp:lastModifiedBy>
  <cp:revision>47</cp:revision>
  <dcterms:created xsi:type="dcterms:W3CDTF">2017-09-28T07:46:32Z</dcterms:created>
  <dcterms:modified xsi:type="dcterms:W3CDTF">2017-10-12T05:44:47Z</dcterms:modified>
</cp:coreProperties>
</file>