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862" r:id="rId1"/>
  </p:sldMasterIdLst>
  <p:notesMasterIdLst>
    <p:notesMasterId r:id="rId20"/>
  </p:notesMasterIdLst>
  <p:handoutMasterIdLst>
    <p:handoutMasterId r:id="rId21"/>
  </p:handoutMasterIdLst>
  <p:sldIdLst>
    <p:sldId id="821" r:id="rId2"/>
    <p:sldId id="808" r:id="rId3"/>
    <p:sldId id="869" r:id="rId4"/>
    <p:sldId id="832" r:id="rId5"/>
    <p:sldId id="871" r:id="rId6"/>
    <p:sldId id="872" r:id="rId7"/>
    <p:sldId id="831" r:id="rId8"/>
    <p:sldId id="830" r:id="rId9"/>
    <p:sldId id="828" r:id="rId10"/>
    <p:sldId id="827" r:id="rId11"/>
    <p:sldId id="826" r:id="rId12"/>
    <p:sldId id="825" r:id="rId13"/>
    <p:sldId id="848" r:id="rId14"/>
    <p:sldId id="845" r:id="rId15"/>
    <p:sldId id="870" r:id="rId16"/>
    <p:sldId id="873" r:id="rId17"/>
    <p:sldId id="867" r:id="rId18"/>
    <p:sldId id="856" r:id="rId1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53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2328"/>
    <a:srgbClr val="D1CEBD"/>
    <a:srgbClr val="D1CCBD"/>
    <a:srgbClr val="6B6B66"/>
    <a:srgbClr val="3D3935"/>
    <a:srgbClr val="4B4B4A"/>
    <a:srgbClr val="425563"/>
    <a:srgbClr val="4A4A49"/>
    <a:srgbClr val="E3E0D8"/>
    <a:srgbClr val="475C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3" autoAdjust="0"/>
    <p:restoredTop sz="94340" autoAdjust="0"/>
  </p:normalViewPr>
  <p:slideViewPr>
    <p:cSldViewPr snapToGrid="0" snapToObjects="1" showGuides="1">
      <p:cViewPr>
        <p:scale>
          <a:sx n="66" d="100"/>
          <a:sy n="66" d="100"/>
        </p:scale>
        <p:origin x="-3378" y="-1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2" d="100"/>
          <a:sy n="52" d="100"/>
        </p:scale>
        <p:origin x="2958" y="84"/>
      </p:cViewPr>
      <p:guideLst>
        <p:guide orient="horz" pos="3153"/>
        <p:guide orient="horz" pos="3127"/>
        <p:guide pos="214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/>
          <a:lstStyle>
            <a:lvl1pPr algn="r">
              <a:defRPr sz="1300"/>
            </a:lvl1pPr>
          </a:lstStyle>
          <a:p>
            <a:fld id="{060F582C-E2C5-4743-A3F9-3780006FABA1}" type="datetimeFigureOut">
              <a:rPr lang="en-GB" smtClean="0"/>
              <a:pPr/>
              <a:t>09/10/2017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5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5"/>
            <a:ext cx="2945659" cy="496332"/>
          </a:xfrm>
          <a:prstGeom prst="rect">
            <a:avLst/>
          </a:prstGeom>
        </p:spPr>
        <p:txBody>
          <a:bodyPr vert="horz" lIns="95997" tIns="47999" rIns="95997" bIns="47999" rtlCol="0" anchor="b"/>
          <a:lstStyle>
            <a:lvl1pPr algn="r">
              <a:defRPr sz="1300"/>
            </a:lvl1pPr>
          </a:lstStyle>
          <a:p>
            <a:fld id="{96552D09-15A1-42CC-A912-63D28C6D4293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88358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5793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5793"/>
          </a:xfrm>
          <a:prstGeom prst="rect">
            <a:avLst/>
          </a:prstGeom>
        </p:spPr>
        <p:txBody>
          <a:bodyPr vert="horz" lIns="88624" tIns="44312" rIns="88624" bIns="44312" rtlCol="0"/>
          <a:lstStyle>
            <a:lvl1pPr algn="r">
              <a:defRPr sz="1200"/>
            </a:lvl1pPr>
          </a:lstStyle>
          <a:p>
            <a:fld id="{CD4F4F8C-E12D-4DA2-B836-7447DEE73739}" type="datetimeFigureOut">
              <a:rPr lang="en-GB" smtClean="0"/>
              <a:pPr/>
              <a:t>09/10/2017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624" tIns="44312" rIns="88624" bIns="44312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66" y="4714653"/>
            <a:ext cx="5438748" cy="4466756"/>
          </a:xfrm>
          <a:prstGeom prst="rect">
            <a:avLst/>
          </a:prstGeom>
        </p:spPr>
        <p:txBody>
          <a:bodyPr vert="horz" lIns="88624" tIns="44312" rIns="88624" bIns="443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305"/>
            <a:ext cx="2945862" cy="495793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294" y="9429305"/>
            <a:ext cx="2945862" cy="495793"/>
          </a:xfrm>
          <a:prstGeom prst="rect">
            <a:avLst/>
          </a:prstGeom>
        </p:spPr>
        <p:txBody>
          <a:bodyPr vert="horz" lIns="88624" tIns="44312" rIns="88624" bIns="44312" rtlCol="0" anchor="b"/>
          <a:lstStyle>
            <a:lvl1pPr algn="r">
              <a:defRPr sz="1200"/>
            </a:lvl1pPr>
          </a:lstStyle>
          <a:p>
            <a:fld id="{2A31905A-D914-441C-A36F-408B1A96C468}" type="slidenum">
              <a:rPr lang="en-GB" smtClean="0"/>
              <a:pPr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759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490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996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62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31905A-D914-441C-A36F-408B1A96C468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81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1180800" y="2822400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131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Global Policy &amp; Regulatory Forum 2016 </a:t>
            </a:r>
            <a:r>
              <a:rPr lang="en-US" dirty="0" smtClean="0"/>
              <a:t>| London | 18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9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2"/>
            <a:ext cx="8359200" cy="5765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368000" y="1525025"/>
            <a:ext cx="7351200" cy="4427537"/>
          </a:xfrm>
          <a:prstGeom prst="rect">
            <a:avLst/>
          </a:prstGeom>
        </p:spPr>
        <p:txBody>
          <a:bodyPr tIns="0">
            <a:noAutofit/>
          </a:bodyPr>
          <a:lstStyle>
            <a:lvl1pPr marL="180975" indent="-180975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8775" indent="-179388" algn="l" defTabSz="207963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tabLst/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7063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6pPr>
            <a:lvl7pPr marL="896938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7pPr>
            <a:lvl8pPr marL="1165225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2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1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1" y="1668465"/>
            <a:ext cx="8359201" cy="4427537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>
              <a:spcBef>
                <a:spcPts val="0"/>
              </a:spcBef>
              <a:spcAft>
                <a:spcPts val="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  <a:defRPr sz="1800" baseline="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8775" indent="-179388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7063" indent="-179388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6pPr>
            <a:lvl7pPr marL="896938" indent="-179388">
              <a:buClr>
                <a:srgbClr val="AB2328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7pPr>
            <a:lvl8pPr marL="1165225" indent="-179388" defTabSz="404813">
              <a:buClr>
                <a:srgbClr val="C00000"/>
              </a:buClr>
              <a:buFont typeface="Times New Roman" panose="02020603050405020304" pitchFamily="18" charset="0"/>
              <a:buChar char="-"/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10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ody 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1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1668465"/>
            <a:ext cx="5241888" cy="4427537"/>
          </a:xfrm>
          <a:prstGeom prst="rect">
            <a:avLst/>
          </a:prstGeom>
        </p:spPr>
        <p:txBody>
          <a:bodyPr>
            <a:noAutofit/>
          </a:bodyPr>
          <a:lstStyle>
            <a:lvl1pPr marL="180975" indent="-180975" algn="l">
              <a:spcBef>
                <a:spcPts val="0"/>
              </a:spcBef>
              <a:spcAft>
                <a:spcPts val="0"/>
              </a:spcAft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  <a:latin typeface="+mn-lt"/>
              </a:defRPr>
            </a:lvl1pPr>
            <a:lvl2pPr marL="0" indent="0" algn="l">
              <a:spcBef>
                <a:spcPts val="0"/>
              </a:spcBef>
              <a:spcAft>
                <a:spcPts val="0"/>
              </a:spcAft>
              <a:defRPr sz="1800">
                <a:solidFill>
                  <a:srgbClr val="6B6966"/>
                </a:solidFill>
              </a:defRPr>
            </a:lvl2pPr>
            <a:lvl3pPr marL="0" indent="0" algn="l">
              <a:spcBef>
                <a:spcPts val="0"/>
              </a:spcBef>
              <a:spcAft>
                <a:spcPts val="0"/>
              </a:spcAft>
              <a:buClr>
                <a:srgbClr val="A00F14"/>
              </a:buClr>
              <a:buFont typeface="Courier New" panose="02070309020205020404" pitchFamily="49" charset="0"/>
              <a:buChar char="­"/>
              <a:defRPr sz="1800">
                <a:solidFill>
                  <a:srgbClr val="6B6966"/>
                </a:solidFill>
              </a:defRPr>
            </a:lvl3pPr>
            <a:lvl4pPr marL="357188" indent="-176213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  <a:latin typeface="+mn-lt"/>
              </a:defRPr>
            </a:lvl4pPr>
            <a:lvl5pPr marL="0" indent="0" algn="l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/>
            </a:lvl5pPr>
            <a:lvl6pPr marL="628650" indent="-180975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6pPr>
            <a:lvl7pPr marL="895350" indent="-176213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7pPr>
            <a:lvl8pPr marL="1166813" indent="-180975" defTabSz="404813">
              <a:buClr>
                <a:srgbClr val="C00000"/>
              </a:buClr>
              <a:buFont typeface="Times New Roman" panose="02020603050405020304" pitchFamily="18" charset="0"/>
              <a:buChar char="-"/>
              <a:tabLst>
                <a:tab pos="357188" algn="l"/>
              </a:tabLst>
              <a:defRPr sz="1800">
                <a:solidFill>
                  <a:srgbClr val="3D3935"/>
                </a:solidFill>
              </a:defRPr>
            </a:lvl8pPr>
          </a:lstStyle>
          <a:p>
            <a:pPr lvl="0"/>
            <a:r>
              <a:rPr lang="en-US" dirty="0" smtClean="0"/>
              <a:t>Click to edit text</a:t>
            </a:r>
          </a:p>
          <a:p>
            <a:pPr lvl="3"/>
            <a:r>
              <a:rPr lang="en-US" dirty="0" smtClean="0"/>
              <a:t>Second level</a:t>
            </a:r>
          </a:p>
          <a:p>
            <a:pPr lvl="5"/>
            <a:r>
              <a:rPr lang="en-US" dirty="0" smtClean="0"/>
              <a:t>Third level</a:t>
            </a:r>
          </a:p>
          <a:p>
            <a:pPr lvl="6"/>
            <a:r>
              <a:rPr lang="en-US" dirty="0" smtClean="0"/>
              <a:t>Fourth level</a:t>
            </a:r>
          </a:p>
          <a:p>
            <a:pPr lvl="7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6298386" y="1773239"/>
            <a:ext cx="2845613" cy="345598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92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1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 baseline="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0000" y="1708150"/>
            <a:ext cx="4050000" cy="4418015"/>
          </a:xfrm>
          <a:prstGeom prst="rect">
            <a:avLst/>
          </a:prstGeom>
        </p:spPr>
        <p:txBody>
          <a:bodyPr/>
          <a:lstStyle>
            <a:lvl1pPr marL="164127" indent="-164127"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</a:defRPr>
            </a:lvl1pPr>
            <a:lvl2pPr marL="404813" indent="-234950">
              <a:buClr>
                <a:srgbClr val="AB2328"/>
              </a:buClr>
              <a:defRPr sz="1800">
                <a:solidFill>
                  <a:srgbClr val="3D3935"/>
                </a:solidFill>
              </a:defRPr>
            </a:lvl2pPr>
            <a:lvl3pPr>
              <a:defRPr sz="1846">
                <a:solidFill>
                  <a:srgbClr val="4A4A49"/>
                </a:solidFill>
              </a:defRPr>
            </a:lvl3pPr>
            <a:lvl4pPr>
              <a:defRPr sz="1662">
                <a:solidFill>
                  <a:srgbClr val="4A4A49"/>
                </a:solidFill>
              </a:defRPr>
            </a:lvl4pPr>
            <a:lvl5pPr>
              <a:defRPr sz="1662">
                <a:solidFill>
                  <a:srgbClr val="4A4A49"/>
                </a:solidFill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58976" y="1708150"/>
            <a:ext cx="4060225" cy="4418015"/>
          </a:xfrm>
          <a:prstGeom prst="rect">
            <a:avLst/>
          </a:prstGeom>
        </p:spPr>
        <p:txBody>
          <a:bodyPr/>
          <a:lstStyle>
            <a:lvl1pPr marL="164127" indent="-164127">
              <a:buClr>
                <a:srgbClr val="AB2328"/>
              </a:buClr>
              <a:buFont typeface="Times New Roman" panose="02020603050405020304" pitchFamily="18" charset="0"/>
              <a:buChar char="›"/>
              <a:defRPr sz="1800">
                <a:solidFill>
                  <a:srgbClr val="3D3935"/>
                </a:solidFill>
              </a:defRPr>
            </a:lvl1pPr>
            <a:lvl2pPr marL="404813" indent="-234950">
              <a:buClr>
                <a:srgbClr val="AB2328"/>
              </a:buClr>
              <a:defRPr sz="1800">
                <a:solidFill>
                  <a:srgbClr val="3D3935"/>
                </a:solidFill>
              </a:defRPr>
            </a:lvl2pPr>
            <a:lvl3pPr>
              <a:defRPr sz="1846">
                <a:solidFill>
                  <a:srgbClr val="4A4A49"/>
                </a:solidFill>
              </a:defRPr>
            </a:lvl3pPr>
            <a:lvl4pPr>
              <a:defRPr sz="1662">
                <a:solidFill>
                  <a:srgbClr val="4A4A49"/>
                </a:solidFill>
              </a:defRPr>
            </a:lvl4pPr>
            <a:lvl5pPr>
              <a:defRPr sz="1662">
                <a:solidFill>
                  <a:srgbClr val="4A4A49"/>
                </a:solidFill>
              </a:defRPr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240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" y="828001"/>
            <a:ext cx="8359200" cy="7161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3D3935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860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60002" y="4383089"/>
            <a:ext cx="3634387" cy="132715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0" y="1663513"/>
            <a:ext cx="4399200" cy="4495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>
                <a:solidFill>
                  <a:srgbClr val="3D3935"/>
                </a:solidFill>
              </a:defRPr>
            </a:lvl1pPr>
            <a:lvl2pPr marL="190500" indent="0"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 marL="342909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68000" y="1773239"/>
            <a:ext cx="3337560" cy="240487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2"/>
            <a:ext cx="8359200" cy="78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sz="2800">
                <a:solidFill>
                  <a:srgbClr val="3D3935"/>
                </a:solidFill>
              </a:defRPr>
            </a:lvl1pPr>
            <a:lvl2pPr marL="190500" indent="0">
              <a:buFontTx/>
              <a:buNone/>
              <a:defRPr/>
            </a:lvl2pPr>
          </a:lstStyle>
          <a:p>
            <a:pPr lvl="0"/>
            <a:r>
              <a:rPr lang="en-US" dirty="0" smtClean="0"/>
              <a:t>Click to edit Bio headline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4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282650" y="4163545"/>
            <a:ext cx="2516188" cy="18097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1283200" y="1786874"/>
            <a:ext cx="2516188" cy="180975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rgbClr val="4B4B4A"/>
                </a:solidFill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en-GB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420075" y="3877147"/>
            <a:ext cx="1080000" cy="0"/>
          </a:xfrm>
          <a:prstGeom prst="line">
            <a:avLst/>
          </a:prstGeom>
          <a:ln w="12700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1"/>
            <a:ext cx="8359200" cy="6586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lang="en-US" sz="2800" kern="1200" dirty="0" smtClean="0">
                <a:solidFill>
                  <a:srgbClr val="3D3935"/>
                </a:solidFill>
                <a:latin typeface="Times New Roman"/>
                <a:ea typeface="+mn-ea"/>
                <a:cs typeface="Times New Roman"/>
              </a:defRPr>
            </a:lvl1pPr>
            <a:lvl2pPr marL="190500" indent="0">
              <a:buFontTx/>
              <a:buNone/>
              <a:defRPr/>
            </a:lvl2pPr>
          </a:lstStyle>
          <a:p>
            <a:pPr marL="0" lvl="0" indent="0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</a:pPr>
            <a:r>
              <a:rPr lang="en-US" dirty="0" smtClean="0"/>
              <a:t>Click to edit Contact headline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4320000" y="1664905"/>
            <a:ext cx="4399200" cy="20367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20000" y="4057524"/>
            <a:ext cx="4399200" cy="20367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3D3935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GB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52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H="1">
            <a:off x="468000" y="441325"/>
            <a:ext cx="1029600" cy="0"/>
          </a:xfrm>
          <a:prstGeom prst="line">
            <a:avLst/>
          </a:prstGeom>
          <a:ln w="12700" cmpd="sng">
            <a:solidFill>
              <a:srgbClr val="AB23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360000" y="828002"/>
            <a:ext cx="8359200" cy="7807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2769"/>
              </a:lnSpc>
              <a:spcBef>
                <a:spcPts val="0"/>
              </a:spcBef>
              <a:buFontTx/>
              <a:buNone/>
              <a:defRPr lang="en-US" sz="2800" kern="1200" dirty="0" smtClean="0">
                <a:solidFill>
                  <a:srgbClr val="3D3935"/>
                </a:solidFill>
                <a:latin typeface="Times New Roman"/>
                <a:ea typeface="+mn-ea"/>
                <a:cs typeface="Times New Roman"/>
              </a:defRPr>
            </a:lvl1pPr>
            <a:lvl2pPr marL="190500" indent="0">
              <a:buFontTx/>
              <a:buNone/>
              <a:defRPr/>
            </a:lvl2pPr>
          </a:lstStyle>
          <a:p>
            <a:pPr marL="0" lvl="0" indent="0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Tx/>
              <a:buNone/>
              <a:tabLst/>
            </a:pPr>
            <a:r>
              <a:rPr lang="en-US" dirty="0" smtClean="0"/>
              <a:t>Click to edit Chart headline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1080002" y="1707403"/>
            <a:ext cx="6342063" cy="443706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r-FR" smtClean="0"/>
              <a:t>Cliquez sur l'icône pour ajouter un graphique</a:t>
            </a: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NY | 20 March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91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enz &amp; Staehelin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019" y="6402474"/>
            <a:ext cx="2079782" cy="193879"/>
          </a:xfrm>
          <a:prstGeom prst="rect">
            <a:avLst/>
          </a:prstGeom>
        </p:spPr>
      </p:pic>
      <p:pic>
        <p:nvPicPr>
          <p:cNvPr id="7" name="Picture 6" descr="Lenz &amp; Staehelin-Logo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7019" y="6402474"/>
            <a:ext cx="2079782" cy="193879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‹N°›</a:t>
            </a:fld>
            <a:r>
              <a:rPr lang="en-US" dirty="0" smtClean="0"/>
              <a:t> | </a:t>
            </a:r>
            <a:r>
              <a:rPr lang="en-US" b="1" dirty="0" smtClean="0"/>
              <a:t>AIMA Global Policy &amp; Regulatory Forum 2016 </a:t>
            </a:r>
            <a:r>
              <a:rPr lang="en-US" dirty="0" smtClean="0"/>
              <a:t>| London | 18 May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7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69" r:id="rId2"/>
    <p:sldLayoutId id="2147483864" r:id="rId3"/>
    <p:sldLayoutId id="2147483870" r:id="rId4"/>
    <p:sldLayoutId id="2147483865" r:id="rId5"/>
    <p:sldLayoutId id="2147483866" r:id="rId6"/>
    <p:sldLayoutId id="2147483867" r:id="rId7"/>
    <p:sldLayoutId id="2147483872" r:id="rId8"/>
    <p:sldLayoutId id="2147483875" r:id="rId9"/>
    <p:sldLayoutId id="2147483877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22041" rtl="0" eaLnBrk="1" latinLnBrk="0" hangingPunct="1">
        <a:lnSpc>
          <a:spcPts val="2769"/>
        </a:lnSpc>
        <a:spcBef>
          <a:spcPct val="0"/>
        </a:spcBef>
        <a:buNone/>
        <a:defRPr sz="2769" kern="1200">
          <a:solidFill>
            <a:schemeClr val="bg2"/>
          </a:solidFill>
          <a:latin typeface="Times New Roman"/>
          <a:ea typeface="+mj-ea"/>
          <a:cs typeface="Times New Roman"/>
        </a:defRPr>
      </a:lvl1pPr>
    </p:titleStyle>
    <p:bodyStyle>
      <a:lvl1pPr marL="164127" indent="-164127" algn="l" defTabSz="422041" rtl="0" eaLnBrk="1" latinLnBrk="0" hangingPunct="1">
        <a:spcBef>
          <a:spcPts val="831"/>
        </a:spcBef>
        <a:spcAft>
          <a:spcPts val="0"/>
        </a:spcAft>
        <a:buClr>
          <a:schemeClr val="accent2"/>
        </a:buClr>
        <a:buFont typeface="Lucida Grande"/>
        <a:buChar char="›"/>
        <a:tabLst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1pPr>
      <a:lvl2pPr marL="361950" indent="-171450" algn="l" defTabSz="422041" rtl="0" eaLnBrk="1" latinLnBrk="0" hangingPunct="1">
        <a:spcBef>
          <a:spcPts val="831"/>
        </a:spcBef>
        <a:spcAft>
          <a:spcPts val="2492"/>
        </a:spcAft>
        <a:buClr>
          <a:srgbClr val="C00000"/>
        </a:buClr>
        <a:buFont typeface="Courier New" panose="02070309020205020404" pitchFamily="49" charset="0"/>
        <a:buChar char="­"/>
        <a:defRPr sz="1800" b="0" kern="1200">
          <a:solidFill>
            <a:srgbClr val="6B6966"/>
          </a:solidFill>
          <a:latin typeface="Times New Roman"/>
          <a:ea typeface="+mn-ea"/>
          <a:cs typeface="Times New Roman"/>
        </a:defRPr>
      </a:lvl2pPr>
      <a:lvl3pPr marL="2931" indent="0" algn="l" defTabSz="422041" rtl="0" eaLnBrk="1" latinLnBrk="0" hangingPunct="1">
        <a:spcBef>
          <a:spcPct val="20000"/>
        </a:spcBef>
        <a:buFont typeface="Lucida Grande"/>
        <a:buNone/>
        <a:tabLst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3pPr>
      <a:lvl4pPr marL="171454" indent="0" algn="l" defTabSz="422041" rtl="0" eaLnBrk="1" latinLnBrk="0" hangingPunct="1">
        <a:spcBef>
          <a:spcPct val="20000"/>
        </a:spcBef>
        <a:buFont typeface="Arial"/>
        <a:buNone/>
        <a:defRPr sz="1800" kern="1200">
          <a:solidFill>
            <a:srgbClr val="6B6966"/>
          </a:solidFill>
          <a:latin typeface="Times New Roman"/>
          <a:ea typeface="+mn-ea"/>
          <a:cs typeface="Times New Roman"/>
        </a:defRPr>
      </a:lvl4pPr>
      <a:lvl5pPr marL="502640" indent="-159731" algn="l" defTabSz="485055" rtl="0" eaLnBrk="1" latinLnBrk="0" hangingPunct="1">
        <a:spcBef>
          <a:spcPct val="20000"/>
        </a:spcBef>
        <a:buFont typeface="Arial"/>
        <a:buChar char="•"/>
        <a:defRPr sz="1800" b="0" kern="1200">
          <a:solidFill>
            <a:srgbClr val="6B6966"/>
          </a:solidFill>
          <a:latin typeface="Times New Roman"/>
          <a:ea typeface="+mn-ea"/>
          <a:cs typeface="Times New Roman"/>
        </a:defRPr>
      </a:lvl5pPr>
      <a:lvl6pPr marL="2321227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422041" rtl="0" eaLnBrk="1" latinLnBrk="0" hangingPunct="1">
        <a:spcBef>
          <a:spcPct val="20000"/>
        </a:spcBef>
        <a:buFont typeface="Arial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422041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0" orient="horz" pos="2160" userDrawn="1">
          <p15:clr>
            <a:srgbClr val="F26B43"/>
          </p15:clr>
        </p15:guide>
        <p15:guide id="1" pos="930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orient="horz" pos="278" userDrawn="1">
          <p15:clr>
            <a:srgbClr val="F26B43"/>
          </p15:clr>
        </p15:guide>
        <p15:guide id="5" orient="horz" pos="731" userDrawn="1">
          <p15:clr>
            <a:srgbClr val="F26B43"/>
          </p15:clr>
        </p15:guide>
        <p15:guide id="6" orient="horz" pos="1117" userDrawn="1">
          <p15:clr>
            <a:srgbClr val="F26B43"/>
          </p15:clr>
        </p15:guide>
        <p15:guide id="7" pos="54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fedor.poskriakov@lenzstaehelin.com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 idx="4294967295"/>
          </p:nvPr>
        </p:nvSpPr>
        <p:spPr>
          <a:xfrm>
            <a:off x="1080000" y="3103200"/>
            <a:ext cx="7117850" cy="1187815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>
                <a:solidFill>
                  <a:srgbClr val="3D3935"/>
                </a:solidFill>
              </a:rPr>
              <a:t>Switzerland</a:t>
            </a:r>
            <a:br>
              <a:rPr lang="en-US" sz="2800" dirty="0" smtClean="0">
                <a:solidFill>
                  <a:srgbClr val="3D3935"/>
                </a:solidFill>
              </a:rPr>
            </a:br>
            <a:r>
              <a:rPr lang="en-US" sz="2000" dirty="0" smtClean="0">
                <a:solidFill>
                  <a:srgbClr val="3D3935"/>
                </a:solidFill>
              </a:rPr>
              <a:t>Distribution </a:t>
            </a:r>
            <a:r>
              <a:rPr lang="en-US" sz="2000" dirty="0">
                <a:solidFill>
                  <a:srgbClr val="3D3935"/>
                </a:solidFill>
              </a:rPr>
              <a:t>of </a:t>
            </a:r>
            <a:r>
              <a:rPr lang="en-US" sz="2000" dirty="0" smtClean="0">
                <a:solidFill>
                  <a:srgbClr val="3D3935"/>
                </a:solidFill>
              </a:rPr>
              <a:t>Collective </a:t>
            </a:r>
            <a:r>
              <a:rPr lang="en-US" sz="2000" dirty="0">
                <a:solidFill>
                  <a:srgbClr val="3D3935"/>
                </a:solidFill>
              </a:rPr>
              <a:t>I</a:t>
            </a:r>
            <a:r>
              <a:rPr lang="en-US" sz="2000" dirty="0" smtClean="0">
                <a:solidFill>
                  <a:srgbClr val="3D3935"/>
                </a:solidFill>
              </a:rPr>
              <a:t>nvestment </a:t>
            </a:r>
            <a:r>
              <a:rPr lang="en-US" sz="2000" dirty="0">
                <a:solidFill>
                  <a:srgbClr val="3D3935"/>
                </a:solidFill>
              </a:rPr>
              <a:t>S</a:t>
            </a:r>
            <a:r>
              <a:rPr lang="en-US" sz="2000" dirty="0" smtClean="0">
                <a:solidFill>
                  <a:srgbClr val="3D3935"/>
                </a:solidFill>
              </a:rPr>
              <a:t>chemes (CIS) and Key Regulatory Developments</a:t>
            </a:r>
            <a:r>
              <a:rPr lang="en-US" sz="2800" dirty="0">
                <a:solidFill>
                  <a:srgbClr val="3D3935"/>
                </a:solidFill>
              </a:rPr>
              <a:t/>
            </a:r>
            <a:br>
              <a:rPr lang="en-US" sz="2800" dirty="0">
                <a:solidFill>
                  <a:srgbClr val="3D3935"/>
                </a:solidFill>
              </a:rPr>
            </a:br>
            <a:r>
              <a:rPr lang="en-US" sz="2800" dirty="0">
                <a:solidFill>
                  <a:srgbClr val="3D3935"/>
                </a:solidFill>
              </a:rPr>
              <a:t/>
            </a:r>
            <a:br>
              <a:rPr lang="en-US" sz="2800" dirty="0">
                <a:solidFill>
                  <a:srgbClr val="3D3935"/>
                </a:solidFill>
              </a:rPr>
            </a:br>
            <a:r>
              <a:rPr lang="en-US" sz="1600" dirty="0" smtClean="0">
                <a:solidFill>
                  <a:srgbClr val="3D3935"/>
                </a:solidFill>
              </a:rPr>
              <a:t>Fedor Poskriakov, Partner</a:t>
            </a:r>
            <a:r>
              <a:rPr lang="en-US" sz="2800" dirty="0" smtClean="0">
                <a:solidFill>
                  <a:srgbClr val="3D3935"/>
                </a:solidFill>
              </a:rPr>
              <a:t/>
            </a:r>
            <a:br>
              <a:rPr lang="en-US" sz="2800" dirty="0" smtClean="0">
                <a:solidFill>
                  <a:srgbClr val="3D3935"/>
                </a:solidFill>
              </a:rPr>
            </a:br>
            <a:r>
              <a:rPr lang="en-US" sz="2800" dirty="0" smtClean="0">
                <a:solidFill>
                  <a:srgbClr val="3D3935"/>
                </a:solidFill>
              </a:rPr>
              <a:t/>
            </a:r>
            <a:br>
              <a:rPr lang="en-US" sz="2800" dirty="0" smtClean="0">
                <a:solidFill>
                  <a:srgbClr val="3D3935"/>
                </a:solidFill>
              </a:rPr>
            </a:br>
            <a:r>
              <a:rPr lang="en-US" sz="1800" b="1" dirty="0" smtClean="0">
                <a:solidFill>
                  <a:srgbClr val="3D3935"/>
                </a:solidFill>
              </a:rPr>
              <a:t>AIMA Navigating Private Placement </a:t>
            </a:r>
            <a:r>
              <a:rPr lang="en-US" sz="1800" dirty="0" smtClean="0">
                <a:solidFill>
                  <a:srgbClr val="3D3935"/>
                </a:solidFill>
              </a:rPr>
              <a:t>| Singapore | 19 October 2017</a:t>
            </a:r>
            <a:endParaRPr lang="en-GB" sz="1800" dirty="0">
              <a:solidFill>
                <a:srgbClr val="3D3935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3318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Distribution </a:t>
            </a:r>
            <a:r>
              <a:rPr lang="en-US" dirty="0"/>
              <a:t>of CIS in </a:t>
            </a:r>
            <a:r>
              <a:rPr lang="en-US" dirty="0" smtClean="0"/>
              <a:t>Switzerland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60001" y="1420814"/>
                <a:ext cx="8359201" cy="4427537"/>
              </a:xfrm>
            </p:spPr>
            <p:txBody>
              <a:bodyPr/>
              <a:lstStyle/>
              <a:p>
                <a:pPr marL="355600" lvl="0" indent="-3556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600" b="1" dirty="0" smtClean="0"/>
                  <a:t>Determining status of investor – practical examples</a:t>
                </a:r>
              </a:p>
              <a:p>
                <a:pPr marL="0" lvl="0" indent="0">
                  <a:spcAft>
                    <a:spcPts val="600"/>
                  </a:spcAft>
                  <a:buNone/>
                </a:pPr>
                <a:endParaRPr lang="en-US" sz="1600" dirty="0"/>
              </a:p>
              <a:p>
                <a:pPr marL="714375" lvl="0" indent="-352425">
                  <a:spcAft>
                    <a:spcPts val="600"/>
                  </a:spcAft>
                  <a:buFont typeface="Times New Roman" panose="02020603050405020304" pitchFamily="18" charset="0"/>
                  <a:buChar char="–"/>
                </a:pPr>
                <a:r>
                  <a:rPr lang="en-US" sz="1600" i="1" dirty="0">
                    <a:solidFill>
                      <a:srgbClr val="AB2328"/>
                    </a:solidFill>
                  </a:rPr>
                  <a:t>Example </a:t>
                </a:r>
                <a:r>
                  <a:rPr lang="en-US" sz="1600" i="1" dirty="0" smtClean="0">
                    <a:solidFill>
                      <a:srgbClr val="AB2328"/>
                    </a:solidFill>
                  </a:rPr>
                  <a:t>2</a:t>
                </a:r>
                <a:endParaRPr lang="en-US" sz="1600" i="1" dirty="0">
                  <a:solidFill>
                    <a:srgbClr val="AB2328"/>
                  </a:solidFill>
                </a:endParaRP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CH" sz="1600" dirty="0" smtClean="0">
                    <a:solidFill>
                      <a:srgbClr val="3D3935"/>
                    </a:solidFill>
                  </a:rPr>
                  <a:t>H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fr-CH" sz="1600" b="0" i="0" smtClean="0">
                        <a:solidFill>
                          <a:srgbClr val="3D3935"/>
                        </a:solidFill>
                        <a:latin typeface="Cambria Math"/>
                        <a:ea typeface="Cambria Math"/>
                      </a:rPr>
                      <m:t>NWI</m:t>
                    </m:r>
                    <m:r>
                      <a:rPr lang="en-US" sz="1600" i="1">
                        <a:solidFill>
                          <a:srgbClr val="3D3935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1600" dirty="0">
                    <a:solidFill>
                      <a:srgbClr val="3D3935"/>
                    </a:solidFill>
                  </a:rPr>
                  <a:t> unregulated Qualified </a:t>
                </a:r>
                <a:r>
                  <a:rPr lang="en-US" sz="1600" dirty="0" smtClean="0"/>
                  <a:t>I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nvestor, provided that: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/>
                  <a:t>Written declaration (opting-in); and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/>
                  <a:t>Either (</a:t>
                </a:r>
                <a:r>
                  <a:rPr lang="en-US" sz="1600" b="1" dirty="0" smtClean="0"/>
                  <a:t>A</a:t>
                </a:r>
                <a:r>
                  <a:rPr lang="en-US" sz="1600" dirty="0" smtClean="0"/>
                  <a:t>) Net financial assets of CHF 500'000  and sophisticated (i.e., knowledge and experience) OR (</a:t>
                </a:r>
                <a:r>
                  <a:rPr lang="en-US" sz="1600" b="1" dirty="0" smtClean="0"/>
                  <a:t>B</a:t>
                </a:r>
                <a:r>
                  <a:rPr lang="en-US" sz="1600" dirty="0" smtClean="0"/>
                  <a:t>) Net wealth of CHF 5 million (of which up to CHF 2 million may be direct real estate investments)</a:t>
                </a: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fr-CH" sz="1600" dirty="0" err="1" smtClean="0">
                    <a:solidFill>
                      <a:srgbClr val="3D3935"/>
                    </a:solidFill>
                  </a:rPr>
                  <a:t>Same</a:t>
                </a:r>
                <a:r>
                  <a:rPr lang="fr-CH" sz="1600" dirty="0" smtClean="0">
                    <a:solidFill>
                      <a:srgbClr val="3D3935"/>
                    </a:solidFill>
                  </a:rPr>
                  <a:t> </a:t>
                </a:r>
                <a:r>
                  <a:rPr lang="fr-CH" sz="1600" dirty="0" err="1" smtClean="0">
                    <a:solidFill>
                      <a:srgbClr val="3D3935"/>
                    </a:solidFill>
                  </a:rPr>
                  <a:t>requirements</a:t>
                </a:r>
                <a:r>
                  <a:rPr lang="fr-CH" sz="1600" dirty="0" smtClean="0">
                    <a:solidFill>
                      <a:srgbClr val="3D3935"/>
                    </a:solidFill>
                  </a:rPr>
                  <a:t> to distribution as in </a:t>
                </a:r>
                <a:r>
                  <a:rPr lang="fr-CH" sz="1600" dirty="0" err="1" smtClean="0">
                    <a:solidFill>
                      <a:srgbClr val="3D3935"/>
                    </a:solidFill>
                  </a:rPr>
                  <a:t>previous</a:t>
                </a:r>
                <a:r>
                  <a:rPr lang="fr-CH" sz="1600" dirty="0" smtClean="0">
                    <a:solidFill>
                      <a:srgbClr val="3D3935"/>
                    </a:solidFill>
                  </a:rPr>
                  <a:t> </a:t>
                </a:r>
                <a:r>
                  <a:rPr lang="fr-CH" sz="1600" dirty="0" err="1" smtClean="0">
                    <a:solidFill>
                      <a:srgbClr val="3D3935"/>
                    </a:solidFill>
                  </a:rPr>
                  <a:t>example</a:t>
                </a:r>
                <a:endParaRPr lang="fr-CH" sz="1600" dirty="0" smtClean="0">
                  <a:solidFill>
                    <a:srgbClr val="3D3935"/>
                  </a:solidFill>
                </a:endParaRP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endParaRPr lang="fr-CH" sz="1600" dirty="0">
                  <a:solidFill>
                    <a:srgbClr val="3D3935"/>
                  </a:solidFill>
                </a:endParaRP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If the conditions are </a:t>
                </a:r>
                <a:r>
                  <a:rPr lang="en-US" sz="1600" u="sng" dirty="0" smtClean="0">
                    <a:solidFill>
                      <a:srgbClr val="3D3935"/>
                    </a:solidFill>
                  </a:rPr>
                  <a:t>not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 met, distribution limited to: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/>
                  <a:t>Swiss CIS not dedicated to Qualified Investors, and/or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/>
                  <a:t>Foreign CIS approved by FINMA for distribution to non-qualified investors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60001" y="1420814"/>
                <a:ext cx="8359201" cy="4427537"/>
              </a:xfrm>
              <a:blipFill rotWithShape="1">
                <a:blip r:embed="rId2"/>
                <a:stretch>
                  <a:fillRect l="-219" t="-413" r="-65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10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51278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err="1" smtClean="0"/>
              <a:t>Examples</a:t>
            </a:r>
            <a:r>
              <a:rPr lang="fr-CH" dirty="0" smtClean="0"/>
              <a:t> - distribution / marketing scenarios 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19056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Distribution </a:t>
            </a:r>
            <a:r>
              <a:rPr lang="en-US" sz="1600" b="1" dirty="0"/>
              <a:t>to regulated financial intermediary who further distributes to NQI with no discretionary or advisory </a:t>
            </a:r>
            <a:r>
              <a:rPr lang="en-US" sz="1600" b="1" dirty="0" smtClean="0"/>
              <a:t>agreement</a:t>
            </a:r>
            <a:endParaRPr lang="en-US" sz="1600" b="1" dirty="0"/>
          </a:p>
          <a:p>
            <a:endParaRPr lang="fr-CH" dirty="0"/>
          </a:p>
        </p:txBody>
      </p:sp>
      <p:sp>
        <p:nvSpPr>
          <p:cNvPr id="5" name="Oval 4"/>
          <p:cNvSpPr/>
          <p:nvPr/>
        </p:nvSpPr>
        <p:spPr>
          <a:xfrm>
            <a:off x="596539" y="3056041"/>
            <a:ext cx="1576251" cy="992777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0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Oval 6"/>
          <p:cNvSpPr/>
          <p:nvPr/>
        </p:nvSpPr>
        <p:spPr>
          <a:xfrm>
            <a:off x="3544390" y="3025559"/>
            <a:ext cx="1593669" cy="1053739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0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7"/>
          <p:cNvSpPr/>
          <p:nvPr/>
        </p:nvSpPr>
        <p:spPr>
          <a:xfrm>
            <a:off x="6392092" y="3025557"/>
            <a:ext cx="1602378" cy="1053739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0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Straight Arrow Connector 9"/>
          <p:cNvCxnSpPr/>
          <p:nvPr/>
        </p:nvCxnSpPr>
        <p:spPr>
          <a:xfrm>
            <a:off x="2172788" y="3552427"/>
            <a:ext cx="13716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9" name="Straight Connector 22"/>
          <p:cNvCxnSpPr/>
          <p:nvPr/>
        </p:nvCxnSpPr>
        <p:spPr>
          <a:xfrm>
            <a:off x="1384664" y="4356693"/>
            <a:ext cx="580861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0" name="Straight Arrow Connector 24"/>
          <p:cNvCxnSpPr/>
          <p:nvPr/>
        </p:nvCxnSpPr>
        <p:spPr>
          <a:xfrm flipV="1">
            <a:off x="7193281" y="4079299"/>
            <a:ext cx="0" cy="27739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1" name="TextBox 25"/>
          <p:cNvSpPr txBox="1"/>
          <p:nvPr/>
        </p:nvSpPr>
        <p:spPr>
          <a:xfrm>
            <a:off x="783773" y="3406373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Fund Promoter</a:t>
            </a:r>
          </a:p>
        </p:txBody>
      </p:sp>
      <p:sp>
        <p:nvSpPr>
          <p:cNvPr id="12" name="TextBox 26"/>
          <p:cNvSpPr txBox="1"/>
          <p:nvPr/>
        </p:nvSpPr>
        <p:spPr>
          <a:xfrm>
            <a:off x="3997234" y="3401475"/>
            <a:ext cx="5834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Bank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6631580" y="3401477"/>
            <a:ext cx="1123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NQI</a:t>
            </a:r>
          </a:p>
        </p:txBody>
      </p:sp>
      <p:sp>
        <p:nvSpPr>
          <p:cNvPr id="14" name="TextBox 28"/>
          <p:cNvSpPr txBox="1"/>
          <p:nvPr/>
        </p:nvSpPr>
        <p:spPr>
          <a:xfrm>
            <a:off x="2245328" y="3270432"/>
            <a:ext cx="1156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No Distribution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endParaRPr lang="de-CH" sz="1200" b="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5" name="Content Placeholder 29"/>
          <p:cNvSpPr txBox="1">
            <a:spLocks/>
          </p:cNvSpPr>
          <p:nvPr/>
        </p:nvSpPr>
        <p:spPr>
          <a:xfrm>
            <a:off x="5276850" y="3353591"/>
            <a:ext cx="974566" cy="369332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61950" marR="0" indent="-3619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Tx/>
              <a:buFont typeface="+mj-lt"/>
              <a:buAutoNum type="arabicPeriod"/>
              <a:tabLst/>
              <a:defRPr kumimoji="0" sz="14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50838" marR="0" indent="-16668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Wingdings 3" pitchFamily="18" charset="2"/>
              <a:buChar char="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514350" marR="0" indent="-1524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714375" marR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–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904875" marR="0" indent="-190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F4E50"/>
              </a:buClr>
              <a:buSzTx/>
              <a:buFont typeface="+mj-lt"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 </a:t>
            </a:r>
            <a:r>
              <a:rPr kumimoji="0" lang="de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NQI</a:t>
            </a:r>
          </a:p>
        </p:txBody>
      </p:sp>
      <p:sp>
        <p:nvSpPr>
          <p:cNvPr id="16" name="TextBox 30"/>
          <p:cNvSpPr txBox="1"/>
          <p:nvPr/>
        </p:nvSpPr>
        <p:spPr>
          <a:xfrm>
            <a:off x="2678065" y="4125861"/>
            <a:ext cx="353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to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NQI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endParaRPr lang="de-CH" sz="1200" b="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1587500" y="2276043"/>
            <a:ext cx="227965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Placement of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any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endParaRPr lang="de-CH" sz="1400" dirty="0" smtClean="0">
              <a:solidFill>
                <a:srgbClr val="3D3935"/>
              </a:solidFill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8" name="TextBox 10"/>
          <p:cNvSpPr txBox="1"/>
          <p:nvPr/>
        </p:nvSpPr>
        <p:spPr>
          <a:xfrm>
            <a:off x="4737101" y="2268320"/>
            <a:ext cx="26289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Distribution of registered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only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cxnSp>
        <p:nvCxnSpPr>
          <p:cNvPr id="19" name="Straight Arrow Connector 24"/>
          <p:cNvCxnSpPr/>
          <p:nvPr/>
        </p:nvCxnSpPr>
        <p:spPr>
          <a:xfrm flipH="1" flipV="1">
            <a:off x="1391013" y="4075851"/>
            <a:ext cx="4829" cy="28084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440691" y="4524518"/>
            <a:ext cx="7696563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Distribution of registered foreign </a:t>
            </a:r>
            <a:r>
              <a:rPr lang="en-US" sz="1400" dirty="0" smtClean="0">
                <a:solidFill>
                  <a:srgbClr val="3D3935"/>
                </a:solidFill>
              </a:rPr>
              <a:t>CIS and </a:t>
            </a:r>
            <a:r>
              <a:rPr lang="en-US" sz="1400" dirty="0">
                <a:solidFill>
                  <a:srgbClr val="3D3935"/>
                </a:solidFill>
              </a:rPr>
              <a:t>Swiss domiciled funds </a:t>
            </a:r>
            <a:r>
              <a:rPr lang="en-US" sz="1400" dirty="0" smtClean="0">
                <a:solidFill>
                  <a:srgbClr val="3D3935"/>
                </a:solidFill>
              </a:rPr>
              <a:t>only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 smtClean="0">
                <a:solidFill>
                  <a:srgbClr val="3D3935"/>
                </a:solidFill>
              </a:rPr>
              <a:t>FINMA approval of foreign CIS required (may not be available to all foreign CIS, subject to strict regulatory requirements)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Appointment of Swiss Representative and Swiss Paying Agent </a:t>
            </a:r>
            <a:r>
              <a:rPr lang="en-US" sz="1400" dirty="0" smtClean="0">
                <a:solidFill>
                  <a:srgbClr val="3D3935"/>
                </a:solidFill>
              </a:rPr>
              <a:t>mandatory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Entering into a Distribution Agreement in accordance with the SFAMA model distribution agreement for NQI </a:t>
            </a:r>
            <a:r>
              <a:rPr lang="en-US" sz="1400" dirty="0" smtClean="0">
                <a:solidFill>
                  <a:srgbClr val="3D3935"/>
                </a:solidFill>
              </a:rPr>
              <a:t>("SFAMA </a:t>
            </a:r>
            <a:r>
              <a:rPr lang="en-US" sz="1400" dirty="0">
                <a:solidFill>
                  <a:srgbClr val="3D3935"/>
                </a:solidFill>
              </a:rPr>
              <a:t>NQI </a:t>
            </a:r>
            <a:r>
              <a:rPr lang="en-US" sz="1400" dirty="0" smtClean="0">
                <a:solidFill>
                  <a:srgbClr val="3D3935"/>
                </a:solidFill>
              </a:rPr>
              <a:t>Agreement")</a:t>
            </a:r>
            <a:endParaRPr lang="en-US" sz="1400" dirty="0">
              <a:solidFill>
                <a:srgbClr val="3D3935"/>
              </a:solidFill>
            </a:endParaRPr>
          </a:p>
        </p:txBody>
      </p:sp>
      <p:cxnSp>
        <p:nvCxnSpPr>
          <p:cNvPr id="21" name="Straight Arrow Connector 9"/>
          <p:cNvCxnSpPr>
            <a:endCxn id="7" idx="2"/>
          </p:cNvCxnSpPr>
          <p:nvPr/>
        </p:nvCxnSpPr>
        <p:spPr>
          <a:xfrm>
            <a:off x="5138059" y="3552427"/>
            <a:ext cx="1254035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11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406041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err="1"/>
              <a:t>Examples</a:t>
            </a:r>
            <a:r>
              <a:rPr lang="fr-CH" dirty="0"/>
              <a:t> - distribution / marketing scenarios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24033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Distribution to regulated financial intermediary who further distributes to non-regulated QI with no discretionary or advisory agreement</a:t>
            </a:r>
            <a:endParaRPr lang="fr-CH" b="1" dirty="0"/>
          </a:p>
        </p:txBody>
      </p:sp>
      <p:sp>
        <p:nvSpPr>
          <p:cNvPr id="5" name="Oval 4"/>
          <p:cNvSpPr/>
          <p:nvPr/>
        </p:nvSpPr>
        <p:spPr>
          <a:xfrm>
            <a:off x="831489" y="3245788"/>
            <a:ext cx="1576251" cy="992777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6" name="Oval 6"/>
          <p:cNvSpPr/>
          <p:nvPr/>
        </p:nvSpPr>
        <p:spPr>
          <a:xfrm>
            <a:off x="3779340" y="3184825"/>
            <a:ext cx="1593669" cy="1053739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7"/>
          <p:cNvSpPr/>
          <p:nvPr/>
        </p:nvSpPr>
        <p:spPr>
          <a:xfrm>
            <a:off x="6627042" y="3184824"/>
            <a:ext cx="1602378" cy="1053739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8" name="Straight Arrow Connector 9"/>
          <p:cNvCxnSpPr/>
          <p:nvPr/>
        </p:nvCxnSpPr>
        <p:spPr>
          <a:xfrm>
            <a:off x="2407738" y="3711693"/>
            <a:ext cx="1371600" cy="0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9" name="Straight Arrow Connector 11"/>
          <p:cNvCxnSpPr>
            <a:stCxn id="6" idx="6"/>
          </p:cNvCxnSpPr>
          <p:nvPr/>
        </p:nvCxnSpPr>
        <p:spPr>
          <a:xfrm flipV="1">
            <a:off x="5373009" y="3711694"/>
            <a:ext cx="1254035" cy="1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0" name="Straight Connector 22"/>
          <p:cNvCxnSpPr/>
          <p:nvPr/>
        </p:nvCxnSpPr>
        <p:spPr>
          <a:xfrm>
            <a:off x="1619614" y="4530847"/>
            <a:ext cx="580861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1" name="Straight Arrow Connector 24"/>
          <p:cNvCxnSpPr/>
          <p:nvPr/>
        </p:nvCxnSpPr>
        <p:spPr>
          <a:xfrm flipV="1">
            <a:off x="7428231" y="4238564"/>
            <a:ext cx="0" cy="29228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2" name="TextBox 26"/>
          <p:cNvSpPr txBox="1"/>
          <p:nvPr/>
        </p:nvSpPr>
        <p:spPr>
          <a:xfrm>
            <a:off x="3990160" y="3542657"/>
            <a:ext cx="116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Bank</a:t>
            </a:r>
          </a:p>
        </p:txBody>
      </p:sp>
      <p:sp>
        <p:nvSpPr>
          <p:cNvPr id="13" name="TextBox 27"/>
          <p:cNvSpPr txBox="1"/>
          <p:nvPr/>
        </p:nvSpPr>
        <p:spPr>
          <a:xfrm>
            <a:off x="6783796" y="3449110"/>
            <a:ext cx="1288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>
                <a:solidFill>
                  <a:srgbClr val="3D3935"/>
                </a:solidFill>
                <a:ea typeface="+mn-ea"/>
                <a:cs typeface="+mn-cs"/>
              </a:rPr>
              <a:t>non-</a:t>
            </a:r>
            <a:r>
              <a:rPr lang="de-CH" sz="1400" b="0" dirty="0" err="1">
                <a:solidFill>
                  <a:srgbClr val="3D3935"/>
                </a:solidFill>
                <a:ea typeface="+mn-ea"/>
                <a:cs typeface="+mn-cs"/>
              </a:rPr>
              <a:t>regulated</a:t>
            </a:r>
            <a:r>
              <a:rPr lang="de-CH" sz="1400" b="0" dirty="0">
                <a:solidFill>
                  <a:srgbClr val="3D3935"/>
                </a:solidFill>
                <a:ea typeface="+mn-ea"/>
                <a:cs typeface="+mn-cs"/>
              </a:rPr>
              <a:t> QI</a:t>
            </a:r>
            <a:endParaRPr lang="de-CH" sz="1400" b="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4" name="TextBox 28"/>
          <p:cNvSpPr txBox="1"/>
          <p:nvPr/>
        </p:nvSpPr>
        <p:spPr>
          <a:xfrm>
            <a:off x="2430789" y="3377478"/>
            <a:ext cx="13163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No Distribution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endParaRPr lang="de-CH" sz="1400" b="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5" name="Content Placeholder 29"/>
          <p:cNvSpPr txBox="1">
            <a:spLocks/>
          </p:cNvSpPr>
          <p:nvPr/>
        </p:nvSpPr>
        <p:spPr>
          <a:xfrm>
            <a:off x="5284503" y="3231385"/>
            <a:ext cx="1474453" cy="430887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61950" marR="0" indent="-3619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Tx/>
              <a:buFont typeface="+mj-lt"/>
              <a:buAutoNum type="arabicPeriod"/>
              <a:tabLst/>
              <a:defRPr kumimoji="0" sz="14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50838" marR="0" indent="-16668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Wingdings 3" pitchFamily="18" charset="2"/>
              <a:buChar char="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514350" marR="0" indent="-1524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714375" marR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–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904875" marR="0" indent="-190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4F4E50"/>
              </a:buClr>
              <a:buSzTx/>
              <a:buFont typeface="+mj-lt"/>
              <a:buNone/>
              <a:tabLst/>
              <a:defRPr/>
            </a:pP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Distribution 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non-</a:t>
            </a:r>
            <a:r>
              <a:rPr kumimoji="0" lang="de-CH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regulated</a:t>
            </a:r>
            <a:r>
              <a:rPr kumimoji="0" lang="de-CH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QI</a:t>
            </a:r>
          </a:p>
        </p:txBody>
      </p:sp>
      <p:sp>
        <p:nvSpPr>
          <p:cNvPr id="16" name="TextBox 10"/>
          <p:cNvSpPr txBox="1"/>
          <p:nvPr/>
        </p:nvSpPr>
        <p:spPr>
          <a:xfrm>
            <a:off x="1619612" y="2191975"/>
            <a:ext cx="273893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Placement of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any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4719280" y="2187427"/>
            <a:ext cx="352919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of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registered and non-registered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CS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8" name="TextBox 25"/>
          <p:cNvSpPr txBox="1"/>
          <p:nvPr/>
        </p:nvSpPr>
        <p:spPr>
          <a:xfrm>
            <a:off x="999033" y="3449515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>
                <a:solidFill>
                  <a:srgbClr val="3D3935"/>
                </a:solidFill>
              </a:rPr>
              <a:t>Fund Promoter</a:t>
            </a:r>
          </a:p>
        </p:txBody>
      </p:sp>
      <p:cxnSp>
        <p:nvCxnSpPr>
          <p:cNvPr id="19" name="Straight Arrow Connector 24"/>
          <p:cNvCxnSpPr/>
          <p:nvPr/>
        </p:nvCxnSpPr>
        <p:spPr>
          <a:xfrm flipV="1">
            <a:off x="1619612" y="4238564"/>
            <a:ext cx="0" cy="29228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20" name="Rectangle 19"/>
          <p:cNvSpPr/>
          <p:nvPr/>
        </p:nvSpPr>
        <p:spPr>
          <a:xfrm>
            <a:off x="431620" y="4773621"/>
            <a:ext cx="78168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Distribution of registered and non-registered foreign </a:t>
            </a:r>
            <a:r>
              <a:rPr lang="en-US" sz="1400" dirty="0" smtClean="0">
                <a:solidFill>
                  <a:srgbClr val="3D3935"/>
                </a:solidFill>
              </a:rPr>
              <a:t>CIS and </a:t>
            </a:r>
            <a:r>
              <a:rPr lang="en-US" sz="1400" dirty="0">
                <a:solidFill>
                  <a:srgbClr val="3D3935"/>
                </a:solidFill>
              </a:rPr>
              <a:t>Swiss domiciled </a:t>
            </a:r>
            <a:r>
              <a:rPr lang="en-US" sz="1400" dirty="0" smtClean="0">
                <a:solidFill>
                  <a:srgbClr val="3D3935"/>
                </a:solidFill>
              </a:rPr>
              <a:t>CIS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Appointment of Swiss Representative and Swiss Paying Agent </a:t>
            </a:r>
            <a:r>
              <a:rPr lang="en-US" sz="1400" dirty="0" smtClean="0">
                <a:solidFill>
                  <a:srgbClr val="3D3935"/>
                </a:solidFill>
              </a:rPr>
              <a:t>mandatory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>
                <a:solidFill>
                  <a:srgbClr val="3D3935"/>
                </a:solidFill>
              </a:rPr>
              <a:t>Entering into a Distribution Agreement in accordance with the SFAMA model distribution agreement for non-regulated QI </a:t>
            </a:r>
            <a:r>
              <a:rPr lang="en-US" sz="1400" dirty="0" smtClean="0">
                <a:solidFill>
                  <a:srgbClr val="3D3935"/>
                </a:solidFill>
              </a:rPr>
              <a:t>("SFAMA </a:t>
            </a:r>
            <a:r>
              <a:rPr lang="en-US" sz="1400" dirty="0">
                <a:solidFill>
                  <a:srgbClr val="3D3935"/>
                </a:solidFill>
              </a:rPr>
              <a:t>QI </a:t>
            </a:r>
            <a:r>
              <a:rPr lang="en-US" sz="1400" dirty="0" smtClean="0">
                <a:solidFill>
                  <a:srgbClr val="3D3935"/>
                </a:solidFill>
              </a:rPr>
              <a:t>Agreement")</a:t>
            </a:r>
            <a:endParaRPr lang="en-US" sz="1400" dirty="0">
              <a:solidFill>
                <a:srgbClr val="3D3935"/>
              </a:solidFill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12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180754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59960" y="1423669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Distribution </a:t>
            </a:r>
            <a:r>
              <a:rPr lang="en-US" sz="1600" b="1" dirty="0"/>
              <a:t>to </a:t>
            </a:r>
            <a:r>
              <a:rPr lang="en-US" sz="1600" b="1" dirty="0" smtClean="0"/>
              <a:t>IFA </a:t>
            </a:r>
            <a:r>
              <a:rPr lang="en-US" sz="1600" b="1" dirty="0"/>
              <a:t>with discretionary or advisory agreement with </a:t>
            </a:r>
            <a:r>
              <a:rPr lang="en-US" sz="1600" b="1" dirty="0" smtClean="0"/>
              <a:t>NQI</a:t>
            </a:r>
            <a:endParaRPr lang="en-US" sz="1600" b="1" dirty="0"/>
          </a:p>
        </p:txBody>
      </p:sp>
      <p:sp>
        <p:nvSpPr>
          <p:cNvPr id="6" name="Oval 4"/>
          <p:cNvSpPr/>
          <p:nvPr/>
        </p:nvSpPr>
        <p:spPr>
          <a:xfrm>
            <a:off x="925707" y="2553065"/>
            <a:ext cx="1576251" cy="992777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50828" y="2537519"/>
            <a:ext cx="1811301" cy="1008323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652664" y="2556601"/>
            <a:ext cx="1830513" cy="1053739"/>
          </a:xfrm>
          <a:prstGeom prst="ellipse">
            <a:avLst/>
          </a:prstGeom>
          <a:solidFill>
            <a:srgbClr val="D1CC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11" name="Straight Connector 20"/>
          <p:cNvCxnSpPr>
            <a:stCxn id="6" idx="4"/>
          </p:cNvCxnSpPr>
          <p:nvPr/>
        </p:nvCxnSpPr>
        <p:spPr>
          <a:xfrm>
            <a:off x="1713831" y="3545842"/>
            <a:ext cx="0" cy="166815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2" name="Straight Connector 22"/>
          <p:cNvCxnSpPr/>
          <p:nvPr/>
        </p:nvCxnSpPr>
        <p:spPr>
          <a:xfrm>
            <a:off x="1704780" y="3721708"/>
            <a:ext cx="284606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3" name="Straight Arrow Connector 24"/>
          <p:cNvCxnSpPr/>
          <p:nvPr/>
        </p:nvCxnSpPr>
        <p:spPr>
          <a:xfrm flipV="1">
            <a:off x="4542222" y="3502923"/>
            <a:ext cx="0" cy="209733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4" name="TextBox 26"/>
          <p:cNvSpPr txBox="1"/>
          <p:nvPr/>
        </p:nvSpPr>
        <p:spPr>
          <a:xfrm>
            <a:off x="3767801" y="2901477"/>
            <a:ext cx="1576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Self-regulated IFA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6805554" y="2691826"/>
            <a:ext cx="16192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NQI with discretionary or advisory agreement</a:t>
            </a:r>
          </a:p>
        </p:txBody>
      </p:sp>
      <p:sp>
        <p:nvSpPr>
          <p:cNvPr id="16" name="TextBox 28"/>
          <p:cNvSpPr txBox="1"/>
          <p:nvPr/>
        </p:nvSpPr>
        <p:spPr>
          <a:xfrm>
            <a:off x="2386515" y="2784563"/>
            <a:ext cx="1360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Distribution</a:t>
            </a:r>
            <a:endParaRPr lang="de-CH" sz="1200" b="0" baseline="3000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7" name="Content Placeholder 29"/>
          <p:cNvSpPr txBox="1">
            <a:spLocks/>
          </p:cNvSpPr>
          <p:nvPr/>
        </p:nvSpPr>
        <p:spPr>
          <a:xfrm>
            <a:off x="5337705" y="2755326"/>
            <a:ext cx="1474453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>
            <a:lvl1pPr marL="361950" marR="0" indent="-3619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Tx/>
              <a:buFont typeface="+mj-lt"/>
              <a:buAutoNum type="arabicPeriod"/>
              <a:tabLst/>
              <a:defRPr kumimoji="0" sz="1400" b="1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1pPr>
            <a:lvl2pPr marL="350838" marR="0" indent="-166688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Wingdings 3" pitchFamily="18" charset="2"/>
              <a:buChar char="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2pPr>
            <a:lvl3pPr marL="514350" marR="0" indent="-1524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3pPr>
            <a:lvl4pPr marL="714375" marR="0" indent="-1714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–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4pPr>
            <a:lvl5pPr marL="904875" marR="0" indent="-1905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467F"/>
              </a:buClr>
              <a:buSzTx/>
              <a:buFont typeface="Arial" pitchFamily="34" charset="0"/>
              <a:buChar char="•"/>
              <a:tabLst/>
              <a:defRPr kumimoji="0" sz="1200" b="0" i="0" u="none" strike="noStrike" kern="1200" cap="none" spc="0" normalizeH="0" baseline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F4E50"/>
              </a:buClr>
              <a:buSzTx/>
              <a:buFont typeface="+mj-lt"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de-CH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D3935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Distribution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362534" y="3771993"/>
            <a:ext cx="3535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to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unregulated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Qualified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Investor,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subject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to</a:t>
            </a:r>
            <a:r>
              <a:rPr lang="de-CH" sz="12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200" b="0" dirty="0" err="1" smtClean="0">
                <a:solidFill>
                  <a:srgbClr val="3D3935"/>
                </a:solidFill>
                <a:ea typeface="+mn-ea"/>
                <a:cs typeface="+mn-cs"/>
              </a:rPr>
              <a:t>conditions</a:t>
            </a:r>
            <a:endParaRPr lang="de-CH" sz="1200" b="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9" name="TextBox 15"/>
          <p:cNvSpPr txBox="1"/>
          <p:nvPr/>
        </p:nvSpPr>
        <p:spPr>
          <a:xfrm>
            <a:off x="1519578" y="1929277"/>
            <a:ext cx="28477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of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any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CIS (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subject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to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the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above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)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20" name="TextBox 16"/>
          <p:cNvSpPr txBox="1"/>
          <p:nvPr/>
        </p:nvSpPr>
        <p:spPr>
          <a:xfrm>
            <a:off x="4758956" y="1927575"/>
            <a:ext cx="3261946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Placement of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any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and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21" name="TextBox 25"/>
          <p:cNvSpPr txBox="1"/>
          <p:nvPr/>
        </p:nvSpPr>
        <p:spPr>
          <a:xfrm>
            <a:off x="1099521" y="2787176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>
                <a:solidFill>
                  <a:srgbClr val="3D3935"/>
                </a:solidFill>
              </a:rPr>
              <a:t>Fund </a:t>
            </a:r>
            <a:r>
              <a:rPr lang="de-CH" sz="1400" b="0" dirty="0" smtClean="0">
                <a:solidFill>
                  <a:srgbClr val="3D3935"/>
                </a:solidFill>
              </a:rPr>
              <a:t>Promoter</a:t>
            </a:r>
            <a:endParaRPr lang="de-CH" sz="1400" b="0" dirty="0">
              <a:solidFill>
                <a:srgbClr val="3D3935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3758" y="4405893"/>
            <a:ext cx="857449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 smtClean="0">
                <a:solidFill>
                  <a:srgbClr val="3D3935"/>
                </a:solidFill>
              </a:rPr>
              <a:t>Appointment </a:t>
            </a:r>
            <a:r>
              <a:rPr lang="en-US" sz="1400" dirty="0">
                <a:solidFill>
                  <a:srgbClr val="3D3935"/>
                </a:solidFill>
              </a:rPr>
              <a:t>of Swiss </a:t>
            </a:r>
            <a:r>
              <a:rPr lang="en-US" sz="1400" dirty="0" smtClean="0">
                <a:solidFill>
                  <a:srgbClr val="3D3935"/>
                </a:solidFill>
              </a:rPr>
              <a:t>representative </a:t>
            </a:r>
            <a:r>
              <a:rPr lang="en-US" sz="1400" dirty="0">
                <a:solidFill>
                  <a:srgbClr val="3D3935"/>
                </a:solidFill>
              </a:rPr>
              <a:t>and Swiss </a:t>
            </a:r>
            <a:r>
              <a:rPr lang="en-US" sz="1400" dirty="0" smtClean="0">
                <a:solidFill>
                  <a:srgbClr val="3D3935"/>
                </a:solidFill>
              </a:rPr>
              <a:t>paying agent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dirty="0" smtClean="0">
                <a:solidFill>
                  <a:srgbClr val="3D3935"/>
                </a:solidFill>
              </a:rPr>
              <a:t>Written self-certification by IFA (including (a) use of CIS information by IFA for only client that are Qis, and (b) certification as to IFA status)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en-US" sz="1400" u="sng" dirty="0">
                <a:solidFill>
                  <a:srgbClr val="3D3935"/>
                </a:solidFill>
              </a:rPr>
              <a:t>No</a:t>
            </a:r>
            <a:r>
              <a:rPr lang="en-US" sz="1400" dirty="0">
                <a:solidFill>
                  <a:srgbClr val="3D3935"/>
                </a:solidFill>
              </a:rPr>
              <a:t> </a:t>
            </a:r>
            <a:r>
              <a:rPr lang="en-US" sz="1400" dirty="0" smtClean="0">
                <a:solidFill>
                  <a:srgbClr val="3D3935"/>
                </a:solidFill>
              </a:rPr>
              <a:t>conclusion of a distribution agreement with the IFA, but written self-certification required</a:t>
            </a:r>
            <a:endParaRPr lang="en-US" sz="1400" dirty="0">
              <a:solidFill>
                <a:srgbClr val="3D3935"/>
              </a:solidFill>
            </a:endParaRP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Times New Roman" panose="02020603050405020304" pitchFamily="18" charset="0"/>
              <a:buChar char="˗"/>
            </a:pPr>
            <a:r>
              <a:rPr lang="de-CH" sz="1400" dirty="0" smtClean="0">
                <a:solidFill>
                  <a:srgbClr val="3D3935"/>
                </a:solidFill>
              </a:rPr>
              <a:t>Distribution </a:t>
            </a:r>
            <a:r>
              <a:rPr lang="de-CH" sz="1400" dirty="0" err="1" smtClean="0">
                <a:solidFill>
                  <a:srgbClr val="3D3935"/>
                </a:solidFill>
              </a:rPr>
              <a:t>agreement</a:t>
            </a:r>
            <a:r>
              <a:rPr lang="de-CH" sz="1400" dirty="0" smtClean="0">
                <a:solidFill>
                  <a:srgbClr val="3D3935"/>
                </a:solidFill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</a:rPr>
              <a:t>with</a:t>
            </a:r>
            <a:r>
              <a:rPr lang="de-CH" sz="1400" dirty="0" smtClean="0">
                <a:solidFill>
                  <a:srgbClr val="3D3935"/>
                </a:solidFill>
              </a:rPr>
              <a:t> </a:t>
            </a:r>
            <a:r>
              <a:rPr lang="de-CH" sz="1400" dirty="0" err="1" smtClean="0">
                <a:solidFill>
                  <a:srgbClr val="3D3935"/>
                </a:solidFill>
              </a:rPr>
              <a:t>the</a:t>
            </a:r>
            <a:r>
              <a:rPr lang="de-CH" sz="1400" dirty="0" smtClean="0">
                <a:solidFill>
                  <a:srgbClr val="3D3935"/>
                </a:solidFill>
              </a:rPr>
              <a:t> Swiss </a:t>
            </a:r>
            <a:r>
              <a:rPr lang="de-CH" sz="1400" dirty="0" err="1" smtClean="0">
                <a:solidFill>
                  <a:srgbClr val="3D3935"/>
                </a:solidFill>
              </a:rPr>
              <a:t>representative</a:t>
            </a:r>
            <a:r>
              <a:rPr lang="de-CH" sz="1400" dirty="0" smtClean="0">
                <a:solidFill>
                  <a:srgbClr val="3D3935"/>
                </a:solidFill>
              </a:rPr>
              <a:t> </a:t>
            </a:r>
            <a:r>
              <a:rPr lang="de-CH" sz="1400" dirty="0">
                <a:solidFill>
                  <a:srgbClr val="3D3935"/>
                </a:solidFill>
              </a:rPr>
              <a:t>in </a:t>
            </a:r>
            <a:r>
              <a:rPr lang="de-CH" sz="1400" dirty="0" err="1">
                <a:solidFill>
                  <a:srgbClr val="3D3935"/>
                </a:solidFill>
              </a:rPr>
              <a:t>accordance</a:t>
            </a:r>
            <a:r>
              <a:rPr lang="de-CH" sz="1400" dirty="0">
                <a:solidFill>
                  <a:srgbClr val="3D3935"/>
                </a:solidFill>
              </a:rPr>
              <a:t> </a:t>
            </a:r>
            <a:r>
              <a:rPr lang="de-CH" sz="1400" dirty="0" err="1">
                <a:solidFill>
                  <a:srgbClr val="3D3935"/>
                </a:solidFill>
              </a:rPr>
              <a:t>with</a:t>
            </a:r>
            <a:r>
              <a:rPr lang="de-CH" sz="1400" dirty="0">
                <a:solidFill>
                  <a:srgbClr val="3D3935"/>
                </a:solidFill>
              </a:rPr>
              <a:t> </a:t>
            </a:r>
            <a:r>
              <a:rPr lang="de-CH" sz="1400" dirty="0" err="1">
                <a:solidFill>
                  <a:srgbClr val="3D3935"/>
                </a:solidFill>
              </a:rPr>
              <a:t>the</a:t>
            </a:r>
            <a:r>
              <a:rPr lang="de-CH" sz="1400" dirty="0">
                <a:solidFill>
                  <a:srgbClr val="3D3935"/>
                </a:solidFill>
              </a:rPr>
              <a:t> SFAMA QI </a:t>
            </a:r>
            <a:r>
              <a:rPr lang="de-CH" sz="1400" dirty="0" smtClean="0">
                <a:solidFill>
                  <a:srgbClr val="3D3935"/>
                </a:solidFill>
              </a:rPr>
              <a:t>Agreement</a:t>
            </a:r>
            <a:r>
              <a:rPr lang="en-US" sz="1400" dirty="0">
                <a:solidFill>
                  <a:srgbClr val="3D3935"/>
                </a:solidFill>
              </a:rPr>
              <a:t> </a:t>
            </a:r>
            <a:r>
              <a:rPr lang="en-US" sz="1400" dirty="0" smtClean="0">
                <a:solidFill>
                  <a:srgbClr val="3D3935"/>
                </a:solidFill>
              </a:rPr>
              <a:t>(Fund Promoter)</a:t>
            </a:r>
            <a:endParaRPr lang="de-CH" sz="1400" dirty="0">
              <a:solidFill>
                <a:srgbClr val="3D3935"/>
              </a:solidFill>
            </a:endParaRP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956" y="2975989"/>
            <a:ext cx="1244560" cy="1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606" y="2989635"/>
            <a:ext cx="1244560" cy="158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/>
              <a:t>Examples</a:t>
            </a:r>
            <a:r>
              <a:rPr lang="fr-CH" dirty="0"/>
              <a:t> - distribution / marketing scenarios 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13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401784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dirty="0" err="1"/>
              <a:t>Examples</a:t>
            </a:r>
            <a:r>
              <a:rPr lang="fr-CH" dirty="0"/>
              <a:t> - distribution / marketing scenarios </a:t>
            </a:r>
            <a:endParaRPr lang="fr-CH" sz="2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27165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Distribution </a:t>
            </a:r>
            <a:r>
              <a:rPr lang="en-US" sz="1600" b="1" dirty="0"/>
              <a:t>to a private investment structure (</a:t>
            </a:r>
            <a:r>
              <a:rPr lang="en-US" sz="1600" b="1" dirty="0" smtClean="0"/>
              <a:t>Article </a:t>
            </a:r>
            <a:r>
              <a:rPr lang="en-US" sz="1600" b="1" dirty="0"/>
              <a:t>6a CISO</a:t>
            </a:r>
            <a:r>
              <a:rPr lang="en-US" sz="1600" b="1" dirty="0" smtClean="0"/>
              <a:t>)</a:t>
            </a:r>
            <a:endParaRPr lang="en-US" b="1" dirty="0"/>
          </a:p>
          <a:p>
            <a:endParaRPr lang="fr-CH" dirty="0"/>
          </a:p>
        </p:txBody>
      </p:sp>
      <p:sp>
        <p:nvSpPr>
          <p:cNvPr id="6" name="Oval 4"/>
          <p:cNvSpPr/>
          <p:nvPr/>
        </p:nvSpPr>
        <p:spPr>
          <a:xfrm>
            <a:off x="959711" y="3149434"/>
            <a:ext cx="1576251" cy="992777"/>
          </a:xfrm>
          <a:prstGeom prst="ellipse">
            <a:avLst/>
          </a:prstGeom>
          <a:solidFill>
            <a:srgbClr val="D1CE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76008" y="3016251"/>
            <a:ext cx="1811301" cy="1195811"/>
          </a:xfrm>
          <a:prstGeom prst="ellipse">
            <a:avLst/>
          </a:prstGeom>
          <a:solidFill>
            <a:srgbClr val="D1CE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6741342" y="3125397"/>
            <a:ext cx="1602378" cy="1053739"/>
          </a:xfrm>
          <a:prstGeom prst="ellipse">
            <a:avLst/>
          </a:prstGeom>
          <a:solidFill>
            <a:srgbClr val="D1CEBD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72000" tIns="36000" rIns="72000" bIns="3600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3" pitchFamily="18" charset="2"/>
              <a:buChar char="}"/>
              <a:tabLst/>
              <a:defRPr/>
            </a:pPr>
            <a:endParaRPr kumimoji="0" lang="de-CH" sz="1400" b="0" i="0" u="none" strike="noStrike" kern="0" cap="none" spc="0" normalizeH="0" baseline="0" noProof="0" dirty="0" err="1" smtClean="0">
              <a:ln>
                <a:noFill/>
              </a:ln>
              <a:solidFill>
                <a:srgbClr val="3D3935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9" name="Straight Arrow Connector 9"/>
          <p:cNvCxnSpPr/>
          <p:nvPr/>
        </p:nvCxnSpPr>
        <p:spPr>
          <a:xfrm>
            <a:off x="2522038" y="3653441"/>
            <a:ext cx="4219304" cy="1"/>
          </a:xfrm>
          <a:prstGeom prst="straightConnector1">
            <a:avLst/>
          </a:prstGeom>
          <a:noFill/>
          <a:ln w="12700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cxnSp>
        <p:nvCxnSpPr>
          <p:cNvPr id="11" name="Straight Connector 20"/>
          <p:cNvCxnSpPr/>
          <p:nvPr/>
        </p:nvCxnSpPr>
        <p:spPr>
          <a:xfrm flipH="1">
            <a:off x="1733913" y="4142211"/>
            <a:ext cx="1" cy="261019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2" name="Straight Connector 22"/>
          <p:cNvCxnSpPr/>
          <p:nvPr/>
        </p:nvCxnSpPr>
        <p:spPr>
          <a:xfrm>
            <a:off x="1736845" y="4403229"/>
            <a:ext cx="5808619" cy="0"/>
          </a:xfrm>
          <a:prstGeom prst="line">
            <a:avLst/>
          </a:prstGeom>
          <a:noFill/>
          <a:ln w="9525" cap="flat" cmpd="sng" algn="ctr">
            <a:solidFill>
              <a:srgbClr val="000000"/>
            </a:solidFill>
            <a:prstDash val="solid"/>
          </a:ln>
          <a:effectLst/>
        </p:spPr>
      </p:cxnSp>
      <p:cxnSp>
        <p:nvCxnSpPr>
          <p:cNvPr id="13" name="Straight Arrow Connector 24"/>
          <p:cNvCxnSpPr/>
          <p:nvPr/>
        </p:nvCxnSpPr>
        <p:spPr>
          <a:xfrm flipH="1" flipV="1">
            <a:off x="7542532" y="4157255"/>
            <a:ext cx="1464" cy="245975"/>
          </a:xfrm>
          <a:prstGeom prst="straightConnector1">
            <a:avLst/>
          </a:prstGeom>
          <a:noFill/>
          <a:ln w="9525" cap="flat" cmpd="sng" algn="ctr">
            <a:solidFill>
              <a:srgbClr val="000000"/>
            </a:solidFill>
            <a:prstDash val="solid"/>
            <a:tailEnd type="arrow"/>
          </a:ln>
          <a:effectLst/>
        </p:spPr>
      </p:cxnSp>
      <p:sp>
        <p:nvSpPr>
          <p:cNvPr id="14" name="TextBox 26"/>
          <p:cNvSpPr txBox="1"/>
          <p:nvPr/>
        </p:nvSpPr>
        <p:spPr>
          <a:xfrm>
            <a:off x="3776073" y="3104886"/>
            <a:ext cx="1576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Private </a:t>
            </a:r>
            <a:r>
              <a:rPr lang="de-CH" sz="1400" b="0" dirty="0" err="1" smtClean="0">
                <a:solidFill>
                  <a:srgbClr val="3D3935"/>
                </a:solidFill>
                <a:ea typeface="+mn-ea"/>
                <a:cs typeface="+mn-cs"/>
              </a:rPr>
              <a:t>investment</a:t>
            </a: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b="0" dirty="0" err="1" smtClean="0">
                <a:solidFill>
                  <a:srgbClr val="3D3935"/>
                </a:solidFill>
                <a:ea typeface="+mn-ea"/>
                <a:cs typeface="+mn-cs"/>
              </a:rPr>
              <a:t>structure</a:t>
            </a:r>
            <a:endParaRPr lang="de-CH" sz="1400" b="0" dirty="0" smtClean="0">
              <a:solidFill>
                <a:srgbClr val="3D3935"/>
              </a:solidFill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endParaRPr lang="de-CH" sz="1400" b="0" dirty="0" smtClean="0">
              <a:solidFill>
                <a:srgbClr val="3D3935"/>
              </a:solidFill>
              <a:ea typeface="+mn-ea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(Art. 6a CISO)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6911334" y="3470493"/>
            <a:ext cx="1288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HNWI</a:t>
            </a:r>
            <a:endParaRPr lang="de-CH" sz="1400" b="0" baseline="30000" dirty="0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2809042" y="2054599"/>
            <a:ext cx="3579809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of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registered and non-registered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foreign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and Swiss </a:t>
            </a:r>
            <a:r>
              <a:rPr lang="de-CH" sz="1400" dirty="0" err="1" smtClean="0">
                <a:solidFill>
                  <a:srgbClr val="3D3935"/>
                </a:solidFill>
                <a:ea typeface="+mn-ea"/>
                <a:cs typeface="+mn-cs"/>
              </a:rPr>
              <a:t>domiciled</a:t>
            </a:r>
            <a:r>
              <a:rPr lang="de-CH" sz="1400" dirty="0" smtClean="0">
                <a:solidFill>
                  <a:srgbClr val="3D3935"/>
                </a:solidFill>
                <a:ea typeface="+mn-ea"/>
                <a:cs typeface="+mn-cs"/>
              </a:rPr>
              <a:t> CIS</a:t>
            </a:r>
            <a:endParaRPr lang="en-US" sz="1400" dirty="0" err="1" smtClean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7" name="TextBox 31"/>
          <p:cNvSpPr txBox="1"/>
          <p:nvPr/>
        </p:nvSpPr>
        <p:spPr>
          <a:xfrm>
            <a:off x="539750" y="4978127"/>
            <a:ext cx="7607300" cy="110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285750" indent="-285750">
              <a:buClr>
                <a:srgbClr val="C00000"/>
              </a:buClr>
              <a:buFont typeface="Times New Roman" panose="02020603050405020304" pitchFamily="18" charset="0"/>
              <a:buChar char="˗"/>
              <a:defRPr sz="1400">
                <a:solidFill>
                  <a:srgbClr val="4B4B4A"/>
                </a:solidFill>
              </a:defRPr>
            </a:lvl1pPr>
          </a:lstStyle>
          <a:p>
            <a:pPr>
              <a:spcAft>
                <a:spcPts val="600"/>
              </a:spcAft>
            </a:pPr>
            <a:r>
              <a:rPr lang="de-CH" dirty="0" err="1">
                <a:solidFill>
                  <a:srgbClr val="3D3935"/>
                </a:solidFill>
              </a:rPr>
              <a:t>Appointment</a:t>
            </a:r>
            <a:r>
              <a:rPr lang="de-CH" dirty="0">
                <a:solidFill>
                  <a:srgbClr val="3D3935"/>
                </a:solidFill>
              </a:rPr>
              <a:t> </a:t>
            </a:r>
            <a:r>
              <a:rPr lang="de-CH" dirty="0" err="1">
                <a:solidFill>
                  <a:srgbClr val="3D3935"/>
                </a:solidFill>
              </a:rPr>
              <a:t>of</a:t>
            </a:r>
            <a:r>
              <a:rPr lang="de-CH" dirty="0">
                <a:solidFill>
                  <a:srgbClr val="3D3935"/>
                </a:solidFill>
              </a:rPr>
              <a:t> Swiss </a:t>
            </a:r>
            <a:r>
              <a:rPr lang="de-CH" dirty="0" err="1" smtClean="0">
                <a:solidFill>
                  <a:srgbClr val="3D3935"/>
                </a:solidFill>
              </a:rPr>
              <a:t>representative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>
                <a:solidFill>
                  <a:srgbClr val="3D3935"/>
                </a:solidFill>
              </a:rPr>
              <a:t>and Swiss </a:t>
            </a:r>
            <a:r>
              <a:rPr lang="de-CH" dirty="0" err="1" smtClean="0">
                <a:solidFill>
                  <a:srgbClr val="3D3935"/>
                </a:solidFill>
              </a:rPr>
              <a:t>paying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agent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mandatory</a:t>
            </a:r>
            <a:endParaRPr lang="de-CH" dirty="0">
              <a:solidFill>
                <a:srgbClr val="3D3935"/>
              </a:solidFill>
            </a:endParaRPr>
          </a:p>
          <a:p>
            <a:pPr>
              <a:spcAft>
                <a:spcPts val="600"/>
              </a:spcAft>
            </a:pPr>
            <a:r>
              <a:rPr lang="de-CH" dirty="0" smtClean="0">
                <a:solidFill>
                  <a:srgbClr val="3D3935"/>
                </a:solidFill>
              </a:rPr>
              <a:t>Distribution </a:t>
            </a:r>
            <a:r>
              <a:rPr lang="de-CH" dirty="0" err="1" smtClean="0">
                <a:solidFill>
                  <a:srgbClr val="3D3935"/>
                </a:solidFill>
              </a:rPr>
              <a:t>agreement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>
                <a:solidFill>
                  <a:srgbClr val="3D3935"/>
                </a:solidFill>
              </a:rPr>
              <a:t>in </a:t>
            </a:r>
            <a:r>
              <a:rPr lang="de-CH" dirty="0" err="1">
                <a:solidFill>
                  <a:srgbClr val="3D3935"/>
                </a:solidFill>
              </a:rPr>
              <a:t>accordance</a:t>
            </a:r>
            <a:r>
              <a:rPr lang="de-CH" dirty="0">
                <a:solidFill>
                  <a:srgbClr val="3D3935"/>
                </a:solidFill>
              </a:rPr>
              <a:t> </a:t>
            </a:r>
            <a:r>
              <a:rPr lang="de-CH" dirty="0" err="1">
                <a:solidFill>
                  <a:srgbClr val="3D3935"/>
                </a:solidFill>
              </a:rPr>
              <a:t>with</a:t>
            </a:r>
            <a:r>
              <a:rPr lang="de-CH" dirty="0">
                <a:solidFill>
                  <a:srgbClr val="3D3935"/>
                </a:solidFill>
              </a:rPr>
              <a:t> </a:t>
            </a:r>
            <a:r>
              <a:rPr lang="de-CH" dirty="0" err="1">
                <a:solidFill>
                  <a:srgbClr val="3D3935"/>
                </a:solidFill>
              </a:rPr>
              <a:t>the</a:t>
            </a:r>
            <a:r>
              <a:rPr lang="de-CH" dirty="0">
                <a:solidFill>
                  <a:srgbClr val="3D3935"/>
                </a:solidFill>
              </a:rPr>
              <a:t> SFAMA QI </a:t>
            </a:r>
            <a:r>
              <a:rPr lang="de-CH" dirty="0" smtClean="0">
                <a:solidFill>
                  <a:srgbClr val="3D3935"/>
                </a:solidFill>
              </a:rPr>
              <a:t>Agreement</a:t>
            </a:r>
          </a:p>
          <a:p>
            <a:pPr>
              <a:spcAft>
                <a:spcPts val="600"/>
              </a:spcAft>
            </a:pPr>
            <a:r>
              <a:rPr lang="de-CH" dirty="0" err="1" smtClean="0">
                <a:solidFill>
                  <a:srgbClr val="3D3935"/>
                </a:solidFill>
              </a:rPr>
              <a:t>Verification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of</a:t>
            </a:r>
            <a:r>
              <a:rPr lang="de-CH" dirty="0" smtClean="0">
                <a:solidFill>
                  <a:srgbClr val="3D3935"/>
                </a:solidFill>
              </a:rPr>
              <a:t>, </a:t>
            </a:r>
            <a:r>
              <a:rPr lang="de-CH" dirty="0" err="1" smtClean="0">
                <a:solidFill>
                  <a:srgbClr val="3D3935"/>
                </a:solidFill>
              </a:rPr>
              <a:t>and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certification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of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status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by</a:t>
            </a:r>
            <a:r>
              <a:rPr lang="de-CH" dirty="0" smtClean="0">
                <a:solidFill>
                  <a:srgbClr val="3D3935"/>
                </a:solidFill>
              </a:rPr>
              <a:t>, private </a:t>
            </a:r>
            <a:r>
              <a:rPr lang="de-CH" dirty="0" err="1" smtClean="0">
                <a:solidFill>
                  <a:srgbClr val="3D3935"/>
                </a:solidFill>
              </a:rPr>
              <a:t>investment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structure</a:t>
            </a:r>
            <a:r>
              <a:rPr lang="de-CH" dirty="0" smtClean="0">
                <a:solidFill>
                  <a:srgbClr val="3D3935"/>
                </a:solidFill>
              </a:rPr>
              <a:t> in </a:t>
            </a:r>
            <a:r>
              <a:rPr lang="de-CH" dirty="0" err="1" smtClean="0">
                <a:solidFill>
                  <a:srgbClr val="3D3935"/>
                </a:solidFill>
              </a:rPr>
              <a:t>accordance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with</a:t>
            </a:r>
            <a:r>
              <a:rPr lang="de-CH" dirty="0" smtClean="0">
                <a:solidFill>
                  <a:srgbClr val="3D3935"/>
                </a:solidFill>
              </a:rPr>
              <a:t> </a:t>
            </a:r>
            <a:r>
              <a:rPr lang="de-CH" dirty="0" err="1" smtClean="0">
                <a:solidFill>
                  <a:srgbClr val="3D3935"/>
                </a:solidFill>
              </a:rPr>
              <a:t>Article</a:t>
            </a:r>
            <a:r>
              <a:rPr lang="en-US" dirty="0" smtClean="0">
                <a:solidFill>
                  <a:srgbClr val="3D3935"/>
                </a:solidFill>
              </a:rPr>
              <a:t> 6a CISO</a:t>
            </a:r>
            <a:endParaRPr lang="en-US" dirty="0">
              <a:solidFill>
                <a:srgbClr val="3D3935"/>
              </a:solidFill>
            </a:endParaRPr>
          </a:p>
        </p:txBody>
      </p:sp>
      <p:sp>
        <p:nvSpPr>
          <p:cNvPr id="18" name="TextBox 30"/>
          <p:cNvSpPr txBox="1"/>
          <p:nvPr/>
        </p:nvSpPr>
        <p:spPr>
          <a:xfrm>
            <a:off x="1733913" y="4473079"/>
            <a:ext cx="58086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>
                <a:solidFill>
                  <a:srgbClr val="3D3935"/>
                </a:solidFill>
                <a:ea typeface="+mn-ea"/>
                <a:cs typeface="+mn-cs"/>
              </a:rPr>
              <a:t>Distribution </a:t>
            </a:r>
            <a:r>
              <a:rPr lang="de-CH" sz="1400" b="0" dirty="0" err="1">
                <a:solidFill>
                  <a:srgbClr val="3D3935"/>
                </a:solidFill>
                <a:ea typeface="+mn-ea"/>
                <a:cs typeface="+mn-cs"/>
              </a:rPr>
              <a:t>to</a:t>
            </a:r>
            <a:r>
              <a:rPr lang="de-CH" sz="1400" b="0" dirty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non-</a:t>
            </a:r>
            <a:r>
              <a:rPr lang="de-CH" sz="1400" b="0" dirty="0" err="1" smtClean="0">
                <a:solidFill>
                  <a:srgbClr val="3D3935"/>
                </a:solidFill>
                <a:ea typeface="+mn-ea"/>
                <a:cs typeface="+mn-cs"/>
              </a:rPr>
              <a:t>regulated</a:t>
            </a: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b="0" dirty="0" err="1" smtClean="0">
                <a:solidFill>
                  <a:srgbClr val="3D3935"/>
                </a:solidFill>
                <a:ea typeface="+mn-ea"/>
                <a:cs typeface="+mn-cs"/>
              </a:rPr>
              <a:t>Qualified</a:t>
            </a:r>
            <a:r>
              <a:rPr lang="de-CH" sz="1400" b="0" dirty="0" smtClean="0">
                <a:solidFill>
                  <a:srgbClr val="3D3935"/>
                </a:solidFill>
                <a:ea typeface="+mn-ea"/>
                <a:cs typeface="+mn-cs"/>
              </a:rPr>
              <a:t> </a:t>
            </a:r>
            <a:r>
              <a:rPr lang="de-CH" sz="1400" b="0" dirty="0">
                <a:solidFill>
                  <a:srgbClr val="3D3935"/>
                </a:solidFill>
                <a:ea typeface="+mn-ea"/>
                <a:cs typeface="+mn-cs"/>
              </a:rPr>
              <a:t>Investor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endParaRPr lang="de-CH" sz="1400" dirty="0">
              <a:solidFill>
                <a:srgbClr val="3D3935"/>
              </a:solidFill>
              <a:ea typeface="+mn-ea"/>
              <a:cs typeface="+mn-cs"/>
            </a:endParaRPr>
          </a:p>
        </p:txBody>
      </p:sp>
      <p:sp>
        <p:nvSpPr>
          <p:cNvPr id="19" name="TextBox 25"/>
          <p:cNvSpPr txBox="1"/>
          <p:nvPr/>
        </p:nvSpPr>
        <p:spPr>
          <a:xfrm>
            <a:off x="1119683" y="3379148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4F4E50"/>
              </a:buClr>
            </a:pPr>
            <a:r>
              <a:rPr lang="de-CH" sz="1400" b="0" dirty="0">
                <a:solidFill>
                  <a:srgbClr val="3D3935"/>
                </a:solidFill>
              </a:rPr>
              <a:t>Fund Promoter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14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39988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0765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Timing </a:t>
            </a:r>
            <a:r>
              <a:rPr lang="en-US" sz="1600" dirty="0"/>
              <a:t>of </a:t>
            </a:r>
            <a:r>
              <a:rPr lang="en-US" sz="1600" dirty="0" smtClean="0"/>
              <a:t>appointment </a:t>
            </a:r>
            <a:r>
              <a:rPr lang="en-US" sz="1600" dirty="0"/>
              <a:t>of the Swiss </a:t>
            </a:r>
            <a:r>
              <a:rPr lang="en-US" sz="1600" dirty="0" smtClean="0"/>
              <a:t>representative </a:t>
            </a:r>
            <a:r>
              <a:rPr lang="en-US" sz="1600" dirty="0"/>
              <a:t>and </a:t>
            </a:r>
            <a:r>
              <a:rPr lang="en-US" sz="1600" dirty="0" smtClean="0"/>
              <a:t>paying agents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Trigger</a:t>
            </a:r>
            <a:r>
              <a:rPr lang="en-US" sz="1600" dirty="0"/>
              <a:t>: "</a:t>
            </a:r>
            <a:r>
              <a:rPr lang="en-US" sz="1600" dirty="0" smtClean="0"/>
              <a:t>Distribution"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Special case of "pre-marketing/sales</a:t>
            </a:r>
            <a:r>
              <a:rPr lang="en-US" sz="1600" dirty="0"/>
              <a:t>" </a:t>
            </a:r>
            <a:r>
              <a:rPr lang="en-US" sz="1600" dirty="0" smtClean="0"/>
              <a:t>activities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Compliance with SFAMA Distribution Rules</a:t>
            </a:r>
            <a:endParaRPr lang="fr-CH" sz="1600" dirty="0"/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Role </a:t>
            </a:r>
            <a:r>
              <a:rPr lang="en-US" sz="1600" dirty="0"/>
              <a:t>of </a:t>
            </a:r>
            <a:r>
              <a:rPr lang="en-US" sz="1600" dirty="0" smtClean="0"/>
              <a:t>Swiss paying agent</a:t>
            </a:r>
            <a:endParaRPr lang="fr-CH" sz="1600" dirty="0"/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Role </a:t>
            </a:r>
            <a:r>
              <a:rPr lang="en-US" sz="1600" dirty="0"/>
              <a:t>of foreign </a:t>
            </a:r>
            <a:r>
              <a:rPr lang="en-US" sz="1600" dirty="0" smtClean="0"/>
              <a:t>custodian </a:t>
            </a:r>
            <a:r>
              <a:rPr lang="en-US" sz="1600" dirty="0"/>
              <a:t>and </a:t>
            </a:r>
            <a:r>
              <a:rPr lang="en-US" sz="1600" dirty="0" smtClean="0"/>
              <a:t>transfer agent (if any)</a:t>
            </a:r>
            <a:endParaRPr lang="fr-CH" sz="1600" dirty="0"/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Termination of:</a:t>
            </a:r>
            <a:endParaRPr lang="fr-CH" sz="1600" dirty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Distribution agreement?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Representation agreement / Paying agency agreement</a:t>
            </a:r>
            <a:r>
              <a:rPr lang="en-US" sz="1600" dirty="0"/>
              <a:t>?</a:t>
            </a:r>
            <a:endParaRPr lang="fr-CH" sz="1600" dirty="0"/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"Swiss Information" for the distribution to unregulated QI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Contents and format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Trailer fees / rebates mandatory disclosures</a:t>
            </a:r>
            <a:endParaRPr lang="fr-CH" sz="1600" dirty="0"/>
          </a:p>
          <a:p>
            <a:endParaRPr lang="fr-CH" sz="1600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Frequent</a:t>
            </a:r>
            <a:r>
              <a:rPr lang="fr-CH" dirty="0" smtClean="0"/>
              <a:t> questions – distribution</a:t>
            </a:r>
            <a:endParaRPr lang="fr-CH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15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310006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 smtClean="0"/>
              <a:t>Managed</a:t>
            </a:r>
            <a:r>
              <a:rPr lang="fr-CH" dirty="0" smtClean="0"/>
              <a:t> </a:t>
            </a:r>
            <a:r>
              <a:rPr lang="fr-CH" dirty="0" err="1" smtClean="0"/>
              <a:t>accounts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Managed account = financial service, not a financial product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Cross-border offering of services requirements: </a:t>
            </a:r>
            <a:endParaRPr lang="en-US" sz="1600" dirty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No registration, approval or licensing in Switzerland, provided that:</a:t>
            </a:r>
          </a:p>
          <a:p>
            <a:pPr marL="1438275" lvl="2" indent="-361950"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fr-CH" sz="1600" dirty="0" smtClean="0"/>
              <a:t>No </a:t>
            </a:r>
            <a:r>
              <a:rPr lang="fr-CH" sz="1600" dirty="0" err="1" smtClean="0"/>
              <a:t>presence</a:t>
            </a:r>
            <a:r>
              <a:rPr lang="fr-CH" sz="1600" dirty="0" smtClean="0"/>
              <a:t> in </a:t>
            </a:r>
            <a:r>
              <a:rPr lang="fr-CH" sz="1600" dirty="0" err="1" smtClean="0"/>
              <a:t>Switzerland</a:t>
            </a:r>
            <a:r>
              <a:rPr lang="fr-CH" sz="1600" dirty="0" smtClean="0"/>
              <a:t> (i.e., no </a:t>
            </a:r>
            <a:r>
              <a:rPr lang="fr-CH" sz="1600" dirty="0" err="1" smtClean="0"/>
              <a:t>representative</a:t>
            </a:r>
            <a:r>
              <a:rPr lang="fr-CH" sz="1600" dirty="0" smtClean="0"/>
              <a:t> office, or </a:t>
            </a:r>
            <a:r>
              <a:rPr lang="fr-CH" sz="1600" dirty="0" err="1" smtClean="0"/>
              <a:t>branch</a:t>
            </a:r>
            <a:r>
              <a:rPr lang="fr-CH" sz="1600" dirty="0" smtClean="0"/>
              <a:t>)</a:t>
            </a:r>
          </a:p>
          <a:p>
            <a:pPr marL="1438275" lvl="2" indent="-361950"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fr-CH" sz="1600" dirty="0" smtClean="0"/>
              <a:t>Not a </a:t>
            </a:r>
            <a:r>
              <a:rPr lang="fr-CH" sz="1600" dirty="0" err="1" smtClean="0"/>
              <a:t>remote</a:t>
            </a:r>
            <a:r>
              <a:rPr lang="fr-CH" sz="1600" dirty="0" smtClean="0"/>
              <a:t> </a:t>
            </a:r>
            <a:r>
              <a:rPr lang="fr-CH" sz="1600" dirty="0" err="1" smtClean="0"/>
              <a:t>member</a:t>
            </a:r>
            <a:r>
              <a:rPr lang="fr-CH" sz="1600" dirty="0" smtClean="0"/>
              <a:t> of </a:t>
            </a:r>
            <a:r>
              <a:rPr lang="fr-CH" sz="1600" dirty="0" err="1" smtClean="0"/>
              <a:t>Swiss</a:t>
            </a:r>
            <a:r>
              <a:rPr lang="fr-CH" sz="1600" dirty="0" smtClean="0"/>
              <a:t> exchange</a:t>
            </a:r>
          </a:p>
          <a:p>
            <a:pPr marL="1438275" lvl="2" indent="-361950">
              <a:spcAft>
                <a:spcPts val="600"/>
              </a:spcAft>
              <a:buSzPct val="80000"/>
              <a:buFont typeface="+mj-lt"/>
              <a:buAutoNum type="arabicPeriod"/>
            </a:pPr>
            <a:r>
              <a:rPr lang="fr-CH" sz="1600" dirty="0" smtClean="0"/>
              <a:t>No marketing of consumer </a:t>
            </a:r>
            <a:r>
              <a:rPr lang="fr-CH" sz="1600" dirty="0" err="1" smtClean="0"/>
              <a:t>loans</a:t>
            </a:r>
            <a:endParaRPr lang="fr-CH" sz="1600" dirty="0" smtClean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Facts-driven analysis of offering to make sure that only financial service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Marketing of "strategies"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Management of client's assets on the basis of powers of attorney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 smtClean="0"/>
              <a:t>Consumer protection limitations (i.e., governing law, forum, etc.)</a:t>
            </a:r>
            <a:endParaRPr lang="en-US" sz="1600" dirty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endParaRPr lang="en-US" sz="1600" dirty="0" smtClean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endParaRPr lang="en-US" sz="1600" dirty="0" smtClean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endParaRPr lang="en-US" sz="16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CC4CF26-8106-A64C-B5CA-03A742C46BBA}" type="slidenum">
              <a:rPr lang="en-US" smtClean="0"/>
              <a:pPr/>
              <a:t>16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16994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</a:t>
            </a:r>
            <a:r>
              <a:rPr lang="en-US" dirty="0"/>
              <a:t>Regulatory Developments for CIS in </a:t>
            </a:r>
            <a:r>
              <a:rPr lang="en-US" dirty="0" smtClean="0"/>
              <a:t>Switzerland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17304"/>
            <a:ext cx="8359201" cy="4427537"/>
          </a:xfrm>
        </p:spPr>
        <p:txBody>
          <a:bodyPr/>
          <a:lstStyle/>
          <a:p>
            <a:pPr marL="35560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sz="1600" b="1" dirty="0">
                <a:solidFill>
                  <a:schemeClr val="tx1"/>
                </a:solidFill>
              </a:rPr>
              <a:t>FMIA – </a:t>
            </a:r>
            <a:r>
              <a:rPr lang="fr-CH" sz="1600" b="1" dirty="0" err="1">
                <a:solidFill>
                  <a:schemeClr val="tx1"/>
                </a:solidFill>
              </a:rPr>
              <a:t>disclosure</a:t>
            </a:r>
            <a:r>
              <a:rPr lang="fr-CH" sz="1600" b="1" dirty="0">
                <a:solidFill>
                  <a:schemeClr val="tx1"/>
                </a:solidFill>
              </a:rPr>
              <a:t> of </a:t>
            </a:r>
            <a:r>
              <a:rPr lang="fr-CH" sz="1600" b="1" dirty="0" err="1">
                <a:solidFill>
                  <a:schemeClr val="tx1"/>
                </a:solidFill>
              </a:rPr>
              <a:t>shareholdings</a:t>
            </a:r>
            <a:r>
              <a:rPr lang="fr-CH" sz="1600" b="1" dirty="0">
                <a:solidFill>
                  <a:schemeClr val="tx1"/>
                </a:solidFill>
              </a:rPr>
              <a:t> / </a:t>
            </a:r>
            <a:r>
              <a:rPr lang="fr-CH" sz="1600" b="1" dirty="0" err="1">
                <a:solidFill>
                  <a:schemeClr val="tx1"/>
                </a:solidFill>
              </a:rPr>
              <a:t>derivatives</a:t>
            </a:r>
            <a:r>
              <a:rPr lang="fr-CH" sz="1600" b="1" dirty="0">
                <a:solidFill>
                  <a:schemeClr val="tx1"/>
                </a:solidFill>
              </a:rPr>
              <a:t>, and </a:t>
            </a:r>
            <a:r>
              <a:rPr lang="fr-CH" sz="1600" b="1" dirty="0" err="1">
                <a:solidFill>
                  <a:schemeClr val="tx1"/>
                </a:solidFill>
              </a:rPr>
              <a:t>other</a:t>
            </a:r>
            <a:r>
              <a:rPr lang="fr-CH" sz="1600" b="1" dirty="0">
                <a:solidFill>
                  <a:schemeClr val="tx1"/>
                </a:solidFill>
              </a:rPr>
              <a:t> </a:t>
            </a:r>
            <a:r>
              <a:rPr lang="fr-CH" sz="1600" b="1" dirty="0" err="1" smtClean="0">
                <a:solidFill>
                  <a:schemeClr val="tx1"/>
                </a:solidFill>
              </a:rPr>
              <a:t>rules</a:t>
            </a:r>
            <a:r>
              <a:rPr lang="fr-CH" sz="1600" b="1" dirty="0" smtClean="0">
                <a:solidFill>
                  <a:schemeClr val="tx1"/>
                </a:solidFill>
              </a:rPr>
              <a:t> </a:t>
            </a:r>
            <a:r>
              <a:rPr lang="fr-CH" sz="1600" b="1" dirty="0" err="1" smtClean="0">
                <a:solidFill>
                  <a:schemeClr val="tx1"/>
                </a:solidFill>
              </a:rPr>
              <a:t>already</a:t>
            </a:r>
            <a:r>
              <a:rPr lang="fr-CH" sz="1600" b="1" dirty="0" smtClean="0">
                <a:solidFill>
                  <a:schemeClr val="tx1"/>
                </a:solidFill>
              </a:rPr>
              <a:t> in force</a:t>
            </a:r>
            <a:endParaRPr lang="en-GB" sz="1400" dirty="0">
              <a:solidFill>
                <a:schemeClr val="tx1"/>
              </a:solidFill>
            </a:endParaRP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sz="1600" b="1" dirty="0" err="1" smtClean="0"/>
              <a:t>FinSA</a:t>
            </a:r>
            <a:r>
              <a:rPr lang="fr-CH" sz="1600" b="1" dirty="0" smtClean="0"/>
              <a:t>/</a:t>
            </a:r>
            <a:r>
              <a:rPr lang="fr-CH" sz="1600" b="1" dirty="0" err="1" smtClean="0"/>
              <a:t>FinIA</a:t>
            </a:r>
            <a:r>
              <a:rPr lang="fr-CH" sz="1600" b="1" dirty="0"/>
              <a:t> </a:t>
            </a:r>
            <a:r>
              <a:rPr lang="fr-CH" sz="1600" b="1" dirty="0" smtClean="0"/>
              <a:t>– </a:t>
            </a:r>
            <a:r>
              <a:rPr lang="fr-CH" sz="1600" b="1" dirty="0" err="1" smtClean="0"/>
              <a:t>draft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legislation</a:t>
            </a:r>
            <a:r>
              <a:rPr lang="fr-CH" sz="1600" b="1" dirty="0" smtClean="0"/>
              <a:t> in discussion : key issues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Financial </a:t>
            </a:r>
            <a:r>
              <a:rPr lang="en-GB" sz="1600" dirty="0"/>
              <a:t>Services to be regulated in a similar way as under MiFID II, incl. rules of conduct and suitability, but with </a:t>
            </a:r>
            <a:r>
              <a:rPr lang="en-GB" sz="1600" dirty="0" smtClean="0"/>
              <a:t>potential key differences (e.g., client classification, opting-in/-out, remuneration guidelines, rebates/inducements, supervision of advisors or distributors, Base Information Fact Sheet, cross-border activities, no target market analysis/restrictions, different rules on research)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Supervision of independent asset managers and trustees (delegated model, i.e., FINMA </a:t>
            </a:r>
            <a:r>
              <a:rPr lang="en-GB" sz="1600" dirty="0" smtClean="0">
                <a:sym typeface="Wingdings" panose="05000000000000000000" pitchFamily="2" charset="2"/>
              </a:rPr>
              <a:t> SROs ongoing supervision)</a:t>
            </a:r>
            <a:endParaRPr lang="en-GB" sz="1600" dirty="0" smtClean="0"/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No </a:t>
            </a:r>
            <a:r>
              <a:rPr lang="en-GB" sz="1600" dirty="0"/>
              <a:t>supervision of </a:t>
            </a:r>
            <a:r>
              <a:rPr lang="en-GB" sz="1600" dirty="0" smtClean="0"/>
              <a:t>advisors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Distributor status to be abolished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Swiss </a:t>
            </a:r>
            <a:r>
              <a:rPr lang="en-GB" sz="1600" dirty="0"/>
              <a:t>and foreign </a:t>
            </a:r>
            <a:r>
              <a:rPr lang="en-GB" sz="1600" dirty="0" smtClean="0"/>
              <a:t>"client advisors" requirements (i.e., registration, training, etc.)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Public register of "client advisors"</a:t>
            </a: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GB" sz="1600" dirty="0" smtClean="0"/>
              <a:t>Consequences for cross-border activities / marketing of CIS</a:t>
            </a:r>
          </a:p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CH" sz="1600" b="1" dirty="0" err="1"/>
              <a:t>FinSA</a:t>
            </a:r>
            <a:r>
              <a:rPr lang="fr-CH" sz="1600" b="1" dirty="0"/>
              <a:t>/</a:t>
            </a:r>
            <a:r>
              <a:rPr lang="fr-CH" sz="1600" b="1" dirty="0" err="1"/>
              <a:t>FinIA</a:t>
            </a:r>
            <a:r>
              <a:rPr lang="fr-CH" sz="1600" b="1" dirty="0"/>
              <a:t> </a:t>
            </a:r>
            <a:r>
              <a:rPr lang="fr-CH" sz="1600" b="1" dirty="0" smtClean="0"/>
              <a:t>: </a:t>
            </a:r>
            <a:r>
              <a:rPr lang="fr-CH" sz="1600" b="1" dirty="0" err="1" smtClean="0"/>
              <a:t>currently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pending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before</a:t>
            </a:r>
            <a:r>
              <a:rPr lang="fr-CH" sz="1600" b="1" dirty="0" smtClean="0"/>
              <a:t> </a:t>
            </a:r>
            <a:r>
              <a:rPr lang="fr-CH" sz="1600" b="1" dirty="0" err="1" smtClean="0"/>
              <a:t>Parliament</a:t>
            </a:r>
            <a:r>
              <a:rPr lang="fr-CH" sz="1600" b="1" dirty="0" smtClean="0"/>
              <a:t> / entry </a:t>
            </a:r>
            <a:r>
              <a:rPr lang="fr-CH" sz="1600" b="1" dirty="0" err="1" smtClean="0"/>
              <a:t>into</a:t>
            </a:r>
            <a:r>
              <a:rPr lang="fr-CH" sz="1600" b="1" dirty="0" smtClean="0"/>
              <a:t> force in 2018/2019</a:t>
            </a:r>
            <a:br>
              <a:rPr lang="fr-CH" sz="1600" b="1" dirty="0" smtClean="0"/>
            </a:br>
            <a:r>
              <a:rPr lang="fr-CH" sz="1600" dirty="0" smtClean="0"/>
              <a:t>(</a:t>
            </a:r>
            <a:r>
              <a:rPr lang="fr-CH" sz="1600" dirty="0" err="1" smtClean="0"/>
              <a:t>most</a:t>
            </a:r>
            <a:r>
              <a:rPr lang="fr-CH" sz="1600" dirty="0" smtClean="0"/>
              <a:t> </a:t>
            </a:r>
            <a:r>
              <a:rPr lang="fr-CH" sz="1600" dirty="0" err="1" smtClean="0"/>
              <a:t>likely</a:t>
            </a:r>
            <a:r>
              <a:rPr lang="fr-CH" sz="1600" dirty="0" smtClean="0"/>
              <a:t> 01 </a:t>
            </a:r>
            <a:r>
              <a:rPr lang="fr-CH" sz="1600" dirty="0" err="1" smtClean="0"/>
              <a:t>January</a:t>
            </a:r>
            <a:r>
              <a:rPr lang="fr-CH" sz="1600" dirty="0" smtClean="0"/>
              <a:t> 2019)</a:t>
            </a:r>
          </a:p>
          <a:p>
            <a:pPr>
              <a:buFontTx/>
              <a:buChar char="-"/>
            </a:pPr>
            <a:endParaRPr lang="en-GB" sz="1400" dirty="0" smtClean="0"/>
          </a:p>
          <a:p>
            <a:endParaRPr lang="en-GB" sz="1400" dirty="0" smtClean="0"/>
          </a:p>
          <a:p>
            <a:endParaRPr lang="fr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17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277950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>
                <a:solidFill>
                  <a:schemeClr val="accent1"/>
                </a:solidFill>
              </a:rPr>
              <a:t>Questions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Espace réservé du texte 13"/>
          <p:cNvSpPr txBox="1">
            <a:spLocks/>
          </p:cNvSpPr>
          <p:nvPr/>
        </p:nvSpPr>
        <p:spPr>
          <a:xfrm>
            <a:off x="2277662" y="1692129"/>
            <a:ext cx="2862000" cy="1368000"/>
          </a:xfrm>
          <a:prstGeom prst="rect">
            <a:avLst/>
          </a:prstGeom>
        </p:spPr>
        <p:txBody>
          <a:bodyPr/>
          <a:lstStyle>
            <a:lvl1pPr marL="164127" indent="-164127" algn="l" defTabSz="422041" rtl="0" eaLnBrk="1" latinLnBrk="0" hangingPunct="1">
              <a:spcBef>
                <a:spcPts val="831"/>
              </a:spcBef>
              <a:spcAft>
                <a:spcPts val="0"/>
              </a:spcAft>
              <a:buClr>
                <a:schemeClr val="accent2"/>
              </a:buClr>
              <a:buFont typeface="Lucida Grande"/>
              <a:buChar char="›"/>
              <a:tabLst/>
              <a:defRPr sz="180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1pPr>
            <a:lvl2pPr marL="361950" indent="-171450" algn="l" defTabSz="422041" rtl="0" eaLnBrk="1" latinLnBrk="0" hangingPunct="1">
              <a:spcBef>
                <a:spcPts val="831"/>
              </a:spcBef>
              <a:spcAft>
                <a:spcPts val="2492"/>
              </a:spcAft>
              <a:buClr>
                <a:srgbClr val="C00000"/>
              </a:buClr>
              <a:buFont typeface="Courier New" panose="02070309020205020404" pitchFamily="49" charset="0"/>
              <a:buChar char="­"/>
              <a:defRPr sz="1800" b="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2pPr>
            <a:lvl3pPr marL="2931" indent="0" algn="l" defTabSz="422041" rtl="0" eaLnBrk="1" latinLnBrk="0" hangingPunct="1">
              <a:spcBef>
                <a:spcPct val="20000"/>
              </a:spcBef>
              <a:buFont typeface="Lucida Grande"/>
              <a:buNone/>
              <a:tabLst/>
              <a:defRPr sz="180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3pPr>
            <a:lvl4pPr marL="171454" indent="0" algn="l" defTabSz="422041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4pPr>
            <a:lvl5pPr marL="502640" indent="-159731" algn="l" defTabSz="485055" rtl="0" eaLnBrk="1" latinLnBrk="0" hangingPunct="1">
              <a:spcBef>
                <a:spcPct val="20000"/>
              </a:spcBef>
              <a:buFont typeface="Arial"/>
              <a:buChar char="•"/>
              <a:defRPr sz="1800" b="0" kern="1200">
                <a:solidFill>
                  <a:srgbClr val="6B6966"/>
                </a:solidFill>
                <a:latin typeface="Times New Roman"/>
                <a:ea typeface="+mn-ea"/>
                <a:cs typeface="Times New Roman"/>
              </a:defRPr>
            </a:lvl5pPr>
            <a:lvl6pPr marL="2321227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422041" rtl="0" eaLnBrk="1" latinLnBrk="0" hangingPunct="1">
              <a:spcBef>
                <a:spcPct val="20000"/>
              </a:spcBef>
              <a:buFont typeface="Arial"/>
              <a:buChar char="•"/>
              <a:defRPr sz="18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Lucida Grande"/>
              <a:buNone/>
            </a:pPr>
            <a:r>
              <a:rPr lang="fr-FR" sz="1400" b="1" dirty="0" smtClean="0">
                <a:solidFill>
                  <a:schemeClr val="accent1"/>
                </a:solidFill>
              </a:rPr>
              <a:t>Fedor Poskriakov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Lucida Grande"/>
              <a:buNone/>
            </a:pPr>
            <a:r>
              <a:rPr lang="fr-FR" sz="1200" dirty="0" smtClean="0">
                <a:solidFill>
                  <a:schemeClr val="accent1"/>
                </a:solidFill>
              </a:rPr>
              <a:t>Partner, Geneva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Lucida Grande"/>
              <a:buNone/>
            </a:pPr>
            <a:r>
              <a:rPr lang="fr-FR" sz="1200" dirty="0" err="1" smtClean="0">
                <a:solidFill>
                  <a:schemeClr val="accent1"/>
                </a:solidFill>
              </a:rPr>
              <a:t>Telephone</a:t>
            </a:r>
            <a:r>
              <a:rPr lang="fr-FR" sz="1200" dirty="0" smtClean="0">
                <a:solidFill>
                  <a:schemeClr val="accent1"/>
                </a:solidFill>
              </a:rPr>
              <a:t> +41 58 450 71 31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Lucida Grande"/>
              <a:buNone/>
            </a:pPr>
            <a:r>
              <a:rPr lang="fr-FR" sz="1200" dirty="0" smtClean="0">
                <a:solidFill>
                  <a:schemeClr val="accent1"/>
                </a:solidFill>
                <a:hlinkClick r:id="rId2"/>
              </a:rPr>
              <a:t>fedor.poskriakov@lenzstaehelin.com</a:t>
            </a:r>
            <a:r>
              <a:rPr lang="fr-FR" sz="1200" dirty="0" smtClean="0">
                <a:solidFill>
                  <a:schemeClr val="accent1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0" r="26468" b="50000"/>
          <a:stretch/>
        </p:blipFill>
        <p:spPr bwMode="auto">
          <a:xfrm>
            <a:off x="550015" y="1784349"/>
            <a:ext cx="1491916" cy="1644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18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370499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/>
              <a:t>Introduction</a:t>
            </a:r>
          </a:p>
          <a:p>
            <a:pPr marL="361950" indent="-361950">
              <a:buFont typeface="Wingdings" panose="05000000000000000000" pitchFamily="2" charset="2"/>
              <a:buChar char="§"/>
              <a:tabLst>
                <a:tab pos="361950" algn="l"/>
              </a:tabLst>
            </a:pPr>
            <a:r>
              <a:rPr lang="en-US" dirty="0"/>
              <a:t>Distribution of CIS under Swiss law</a:t>
            </a:r>
          </a:p>
          <a:p>
            <a:pPr marL="715963" lvl="3" indent="-354013">
              <a:buFont typeface="Times New Roman" panose="02020603050405020304" pitchFamily="18" charset="0"/>
              <a:buChar char="–"/>
            </a:pPr>
            <a:r>
              <a:rPr lang="en-US" dirty="0" smtClean="0"/>
              <a:t>Concept of "distribution" </a:t>
            </a:r>
          </a:p>
          <a:p>
            <a:pPr marL="715963" lvl="3" indent="-354013">
              <a:buFont typeface="Times New Roman" panose="02020603050405020304" pitchFamily="18" charset="0"/>
              <a:buChar char="–"/>
            </a:pPr>
            <a:r>
              <a:rPr lang="en-US" dirty="0" smtClean="0"/>
              <a:t>Concept of "Qualified Investors"</a:t>
            </a:r>
          </a:p>
          <a:p>
            <a:pPr marL="715963" lvl="3" indent="-354013">
              <a:buFont typeface="Times New Roman" panose="02020603050405020304" pitchFamily="18" charset="0"/>
              <a:buChar char="–"/>
            </a:pPr>
            <a:r>
              <a:rPr lang="en-US" dirty="0" smtClean="0"/>
              <a:t>Distribution </a:t>
            </a:r>
            <a:r>
              <a:rPr lang="en-US" dirty="0"/>
              <a:t>to Qualified Investors</a:t>
            </a:r>
          </a:p>
          <a:p>
            <a:pPr marL="715963" lvl="3" indent="-354013">
              <a:buFont typeface="Times New Roman" panose="02020603050405020304" pitchFamily="18" charset="0"/>
              <a:buChar char="–"/>
            </a:pPr>
            <a:r>
              <a:rPr lang="en-US" dirty="0" smtClean="0"/>
              <a:t>Status of </a:t>
            </a:r>
            <a:r>
              <a:rPr lang="en-US" dirty="0"/>
              <a:t>investors – Examples 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 smtClean="0"/>
              <a:t>Examples - </a:t>
            </a:r>
            <a:r>
              <a:rPr lang="en-US" dirty="0"/>
              <a:t>distribution / marketing scenarios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 smtClean="0"/>
              <a:t>Managed accounts</a:t>
            </a:r>
          </a:p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dirty="0" smtClean="0"/>
              <a:t>Key Regulatory developments for CIS in Switzerland</a:t>
            </a:r>
          </a:p>
          <a:p>
            <a:pPr marL="715963" lvl="3" indent="-354013">
              <a:buFont typeface="Times New Roman" panose="02020603050405020304" pitchFamily="18" charset="0"/>
              <a:buChar char="–"/>
            </a:pPr>
            <a:r>
              <a:rPr lang="en-US" dirty="0" err="1" smtClean="0"/>
              <a:t>FinSA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err="1" smtClean="0"/>
              <a:t>FinIA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2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</a:t>
            </a:r>
            <a:r>
              <a:rPr lang="en-US" dirty="0" smtClean="0"/>
              <a:t>Singapore </a:t>
            </a:r>
            <a:r>
              <a:rPr lang="en-US" dirty="0" smtClean="0"/>
              <a:t>| 19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62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H" dirty="0" smtClean="0"/>
              <a:t>Introduction </a:t>
            </a: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573214"/>
            <a:ext cx="8359201" cy="4427537"/>
          </a:xfrm>
        </p:spPr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1600" dirty="0" smtClean="0"/>
              <a:t>The </a:t>
            </a:r>
            <a:r>
              <a:rPr lang="en-US" sz="1600" dirty="0"/>
              <a:t>new architecture of the </a:t>
            </a:r>
            <a:r>
              <a:rPr lang="en-US" sz="1600" dirty="0" smtClean="0"/>
              <a:t>Swiss financial </a:t>
            </a:r>
            <a:r>
              <a:rPr lang="en-US" sz="1600" dirty="0"/>
              <a:t>market </a:t>
            </a:r>
            <a:r>
              <a:rPr lang="en-US" sz="1600" dirty="0" smtClean="0"/>
              <a:t>regulation: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altLang="fr-FR" sz="1400" i="1" dirty="0" smtClean="0"/>
              <a:t>		Source</a:t>
            </a:r>
            <a:r>
              <a:rPr lang="en-US" altLang="fr-FR" sz="1400" i="1" dirty="0"/>
              <a:t>: Federal Department of Finance DFF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fr-CH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92" y="1985741"/>
            <a:ext cx="6642216" cy="3624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3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19 October 2017</a:t>
            </a:r>
          </a:p>
        </p:txBody>
      </p:sp>
    </p:spTree>
    <p:extLst>
      <p:ext uri="{BB962C8B-B14F-4D97-AF65-F5344CB8AC3E}">
        <p14:creationId xmlns:p14="http://schemas.microsoft.com/office/powerpoint/2010/main" val="253103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Distribution </a:t>
            </a:r>
            <a:r>
              <a:rPr lang="en-US" sz="3100" dirty="0"/>
              <a:t>of CIS in Switzerland</a:t>
            </a:r>
            <a:r>
              <a:rPr lang="en-US" dirty="0"/>
              <a:t> </a:t>
            </a:r>
            <a:br>
              <a:rPr lang="en-US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3514"/>
            <a:ext cx="8359201" cy="4427537"/>
          </a:xfrm>
        </p:spPr>
        <p:txBody>
          <a:bodyPr/>
          <a:lstStyle/>
          <a:p>
            <a:pPr marL="361950" indent="-361950">
              <a:buFont typeface="Wingdings" panose="05000000000000000000" pitchFamily="2" charset="2"/>
              <a:buChar char="§"/>
            </a:pPr>
            <a:r>
              <a:rPr lang="en-US" sz="1600" b="1" dirty="0" smtClean="0"/>
              <a:t>Concept </a:t>
            </a:r>
            <a:r>
              <a:rPr lang="en-US" sz="1600" b="1" dirty="0"/>
              <a:t>of </a:t>
            </a:r>
            <a:r>
              <a:rPr lang="en-US" sz="1600" b="1" dirty="0" smtClean="0"/>
              <a:t>"distribution"</a:t>
            </a:r>
            <a:endParaRPr lang="en-US" sz="1600" b="1" dirty="0"/>
          </a:p>
          <a:p>
            <a:endParaRPr lang="en-US" sz="1600" dirty="0"/>
          </a:p>
          <a:p>
            <a:pPr marL="715963" indent="-354013">
              <a:buFont typeface="Times New Roman" panose="02020603050405020304" pitchFamily="18" charset="0"/>
              <a:buChar char="–"/>
            </a:pPr>
            <a:r>
              <a:rPr lang="en-US" sz="1600" dirty="0" smtClean="0"/>
              <a:t>Former concept </a:t>
            </a:r>
            <a:r>
              <a:rPr lang="en-US" sz="1600" dirty="0"/>
              <a:t>of </a:t>
            </a:r>
            <a:r>
              <a:rPr lang="en-US" sz="1600" dirty="0" smtClean="0"/>
              <a:t>"public offering" replaced by </a:t>
            </a:r>
            <a:r>
              <a:rPr lang="en-US" sz="1600" dirty="0"/>
              <a:t>the one of </a:t>
            </a:r>
            <a:r>
              <a:rPr lang="en-US" sz="1600" dirty="0" smtClean="0"/>
              <a:t>"distribution" with CISA</a:t>
            </a:r>
          </a:p>
          <a:p>
            <a:pPr marL="361950" indent="0">
              <a:buNone/>
            </a:pPr>
            <a:endParaRPr lang="en-US" sz="1600" dirty="0" smtClean="0"/>
          </a:p>
          <a:p>
            <a:pPr marL="715963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600" dirty="0" smtClean="0"/>
              <a:t>Definition </a:t>
            </a:r>
            <a:r>
              <a:rPr lang="en-US" sz="1600" dirty="0"/>
              <a:t>of </a:t>
            </a:r>
            <a:r>
              <a:rPr lang="en-US" sz="1600" dirty="0" smtClean="0"/>
              <a:t>"distribution" </a:t>
            </a:r>
            <a:r>
              <a:rPr lang="en-US" sz="1600" dirty="0"/>
              <a:t>(</a:t>
            </a:r>
            <a:r>
              <a:rPr lang="en-US" sz="1600" dirty="0" smtClean="0"/>
              <a:t>Article </a:t>
            </a:r>
            <a:r>
              <a:rPr lang="en-US" sz="1600" dirty="0"/>
              <a:t>3 CISA </a:t>
            </a:r>
            <a:r>
              <a:rPr lang="en-US" sz="1600" dirty="0" smtClean="0"/>
              <a:t>and Article 3 </a:t>
            </a:r>
            <a:r>
              <a:rPr lang="en-US" sz="1600" dirty="0"/>
              <a:t>CISO</a:t>
            </a:r>
            <a:r>
              <a:rPr lang="en-US" sz="1600" dirty="0" smtClean="0"/>
              <a:t>)</a:t>
            </a:r>
            <a:endParaRPr lang="en-US" sz="1600" dirty="0"/>
          </a:p>
          <a:p>
            <a:pPr marL="1077913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smtClean="0"/>
              <a:t>Principle:</a:t>
            </a:r>
            <a:r>
              <a:rPr lang="en-US" sz="1600" dirty="0" smtClean="0"/>
              <a:t> any </a:t>
            </a:r>
            <a:r>
              <a:rPr lang="en-US" sz="1600" dirty="0"/>
              <a:t>advertisement that is not directed exclusively </a:t>
            </a:r>
            <a:r>
              <a:rPr lang="en-US" sz="1600" dirty="0" smtClean="0"/>
              <a:t>at regulated qualified investors </a:t>
            </a:r>
            <a:r>
              <a:rPr lang="en-US" sz="1600" dirty="0"/>
              <a:t>(</a:t>
            </a:r>
            <a:r>
              <a:rPr lang="en-US" sz="1600" dirty="0" smtClean="0"/>
              <a:t>Article </a:t>
            </a:r>
            <a:r>
              <a:rPr lang="en-US" sz="1600" dirty="0"/>
              <a:t>10 </a:t>
            </a:r>
            <a:r>
              <a:rPr lang="en-US" sz="1600" dirty="0" smtClean="0"/>
              <a:t>(3)(a) </a:t>
            </a:r>
            <a:r>
              <a:rPr lang="en-US" sz="1600" dirty="0"/>
              <a:t>and </a:t>
            </a:r>
            <a:r>
              <a:rPr lang="en-US" sz="1600" dirty="0" smtClean="0"/>
              <a:t>(b) </a:t>
            </a:r>
            <a:r>
              <a:rPr lang="en-US" sz="1600" dirty="0"/>
              <a:t>CISA) is considered </a:t>
            </a:r>
            <a:r>
              <a:rPr lang="en-US" sz="1600" dirty="0" smtClean="0"/>
              <a:t>to be distribution</a:t>
            </a:r>
          </a:p>
          <a:p>
            <a:pPr marL="1077913" indent="-3619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u="sng" dirty="0" smtClean="0"/>
              <a:t>Exceptions</a:t>
            </a:r>
            <a:r>
              <a:rPr lang="en-US" sz="1600" dirty="0" smtClean="0"/>
              <a:t>:</a:t>
            </a:r>
          </a:p>
          <a:p>
            <a:pPr marL="1439863" lvl="1" indent="-361950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400" dirty="0" smtClean="0"/>
              <a:t>Provision </a:t>
            </a:r>
            <a:r>
              <a:rPr lang="en-US" sz="1400" dirty="0"/>
              <a:t>of information </a:t>
            </a:r>
            <a:r>
              <a:rPr lang="en-US" sz="1400" dirty="0" smtClean="0"/>
              <a:t>following an unsolicited request from an </a:t>
            </a:r>
            <a:r>
              <a:rPr lang="en-US" sz="1400" dirty="0"/>
              <a:t>investor </a:t>
            </a:r>
            <a:r>
              <a:rPr lang="en-US" sz="1400" dirty="0" smtClean="0"/>
              <a:t>and/or an "execution only" client</a:t>
            </a:r>
          </a:p>
          <a:p>
            <a:pPr marL="1439863" lvl="1" indent="-361950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400" dirty="0" smtClean="0"/>
              <a:t>"Managed" </a:t>
            </a:r>
            <a:r>
              <a:rPr lang="en-US" sz="1400" dirty="0"/>
              <a:t>clients </a:t>
            </a:r>
            <a:r>
              <a:rPr lang="en-US" sz="1400" dirty="0" smtClean="0"/>
              <a:t>(discretionary) of regulated financial </a:t>
            </a:r>
            <a:r>
              <a:rPr lang="en-US" sz="1400" dirty="0"/>
              <a:t>intermediaries </a:t>
            </a:r>
            <a:r>
              <a:rPr lang="en-US" sz="1400" dirty="0" smtClean="0"/>
              <a:t>or </a:t>
            </a:r>
            <a:r>
              <a:rPr lang="en-US" sz="1400" dirty="0"/>
              <a:t>of independent asset managers (subject to certain conditions</a:t>
            </a:r>
            <a:r>
              <a:rPr lang="en-US" sz="1400" dirty="0" smtClean="0"/>
              <a:t>)</a:t>
            </a:r>
          </a:p>
          <a:p>
            <a:pPr marL="1439863" lvl="1" indent="-361950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400" dirty="0" smtClean="0"/>
              <a:t>"Advisory" </a:t>
            </a:r>
            <a:r>
              <a:rPr lang="en-US" sz="1400" dirty="0"/>
              <a:t>clients of </a:t>
            </a:r>
            <a:r>
              <a:rPr lang="en-US" sz="1400" dirty="0" smtClean="0"/>
              <a:t>regulated financial </a:t>
            </a:r>
            <a:r>
              <a:rPr lang="en-US" sz="1400" dirty="0"/>
              <a:t>intermediaries </a:t>
            </a:r>
            <a:r>
              <a:rPr lang="en-US" sz="1400" dirty="0" smtClean="0"/>
              <a:t>or </a:t>
            </a:r>
            <a:r>
              <a:rPr lang="en-US" sz="1400" dirty="0"/>
              <a:t>of independent asset managers (subject to certain </a:t>
            </a:r>
            <a:r>
              <a:rPr lang="en-US" sz="1400" dirty="0" smtClean="0"/>
              <a:t>conditions)</a:t>
            </a:r>
          </a:p>
          <a:p>
            <a:pPr marL="1439863" lvl="1" indent="-361950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400" dirty="0" smtClean="0"/>
              <a:t>Publication </a:t>
            </a:r>
            <a:r>
              <a:rPr lang="en-US" sz="1400" dirty="0"/>
              <a:t>of prices, NAV and tax </a:t>
            </a:r>
            <a:r>
              <a:rPr lang="en-US" sz="1400" dirty="0" smtClean="0"/>
              <a:t>information</a:t>
            </a:r>
          </a:p>
          <a:p>
            <a:pPr marL="1439863" lvl="1" indent="-361950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sz="1400" dirty="0" smtClean="0"/>
              <a:t>Proposal </a:t>
            </a:r>
            <a:r>
              <a:rPr lang="en-US" sz="1400" dirty="0"/>
              <a:t>of </a:t>
            </a:r>
            <a:r>
              <a:rPr lang="en-US" sz="1400" dirty="0" smtClean="0"/>
              <a:t>employee participation schemes in </a:t>
            </a:r>
            <a:r>
              <a:rPr lang="en-US" sz="1400" dirty="0"/>
              <a:t>the form of collective investment </a:t>
            </a:r>
            <a:r>
              <a:rPr lang="en-US" sz="1400" dirty="0" smtClean="0"/>
              <a:t>(</a:t>
            </a:r>
            <a:r>
              <a:rPr lang="en-US" sz="1400" dirty="0"/>
              <a:t>codification of the FINMA practice</a:t>
            </a:r>
            <a:r>
              <a:rPr lang="en-US" sz="1400" dirty="0" smtClean="0"/>
              <a:t>)</a:t>
            </a:r>
            <a:endParaRPr lang="en-US" sz="1400" dirty="0"/>
          </a:p>
          <a:p>
            <a:endParaRPr lang="fr-CH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4</a:t>
            </a:fld>
            <a:r>
              <a:rPr lang="en-US" dirty="0" smtClean="0"/>
              <a:t> | </a:t>
            </a:r>
            <a:r>
              <a:rPr lang="en-US" b="1" dirty="0"/>
              <a:t>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19 October 2017</a:t>
            </a:r>
          </a:p>
        </p:txBody>
      </p:sp>
    </p:spTree>
    <p:extLst>
      <p:ext uri="{BB962C8B-B14F-4D97-AF65-F5344CB8AC3E}">
        <p14:creationId xmlns:p14="http://schemas.microsoft.com/office/powerpoint/2010/main" val="283731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Distribution </a:t>
            </a:r>
            <a:r>
              <a:rPr lang="en-US" sz="3100" dirty="0"/>
              <a:t>of CIS in Switzerland</a:t>
            </a:r>
            <a:r>
              <a:rPr lang="en-US" dirty="0"/>
              <a:t> </a:t>
            </a:r>
            <a:br>
              <a:rPr lang="en-US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3514"/>
            <a:ext cx="8359201" cy="4427537"/>
          </a:xfrm>
        </p:spPr>
        <p:txBody>
          <a:bodyPr/>
          <a:lstStyle/>
          <a:p>
            <a:pPr marL="355600" indent="-355600">
              <a:buFont typeface="Wingdings" panose="05000000000000000000" pitchFamily="2" charset="2"/>
              <a:buChar char="§"/>
            </a:pPr>
            <a:r>
              <a:rPr lang="en-US" sz="1600" b="1" dirty="0" smtClean="0"/>
              <a:t>Example triggers - distribution VS no distribution?</a:t>
            </a:r>
            <a:endParaRPr lang="en-US" sz="1600" b="1" dirty="0"/>
          </a:p>
          <a:p>
            <a:endParaRPr lang="en-US" sz="1400" dirty="0" smtClean="0">
              <a:latin typeface="+mj-lt"/>
            </a:endParaRP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Cold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calls to prospective investors, including emails,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faxes, etc.?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Marketing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 fund or strategy which is yet to be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established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Arranging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meetings with prospective investors by phone,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email, etc.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One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on one meetings with Swiss investors outside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Switzerland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One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on one meetings with Swiss investors inside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Switzerland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Distributing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investor letters, risk reports, presentations,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DDQs, etc.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Attending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or speaking at seminars attended by </a:t>
            </a:r>
            <a:r>
              <a:rPr lang="en-US" altLang="zh-CN" sz="1600" u="sng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professional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investors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Attending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or speaking at seminars attended by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any types of investors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Providing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offering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documents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Having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 website which has no mention of Switzerland or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CHF ?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Having </a:t>
            </a:r>
            <a:r>
              <a:rPr lang="en-US" altLang="zh-CN" sz="1600" kern="0" dirty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a website which mentions </a:t>
            </a:r>
            <a:r>
              <a:rPr lang="en-US" altLang="zh-CN" sz="1600" kern="0" dirty="0" smtClean="0">
                <a:solidFill>
                  <a:srgbClr val="000000"/>
                </a:solidFill>
                <a:latin typeface="+mj-lt"/>
                <a:ea typeface="SimSun" charset="0"/>
                <a:cs typeface="SimSun" charset="0"/>
              </a:rPr>
              <a:t>Switzerland ?</a:t>
            </a:r>
            <a:endParaRPr lang="en-US" altLang="zh-CN" sz="1600" kern="0" dirty="0">
              <a:solidFill>
                <a:srgbClr val="000000"/>
              </a:solidFill>
              <a:latin typeface="+mj-lt"/>
              <a:ea typeface="SimSun" charset="0"/>
              <a:cs typeface="SimSun" charset="0"/>
            </a:endParaRPr>
          </a:p>
          <a:p>
            <a:pPr mar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fr-CH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5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</a:t>
            </a:r>
            <a:r>
              <a:rPr lang="en-US" dirty="0"/>
              <a:t>Singapore </a:t>
            </a:r>
            <a:r>
              <a:rPr lang="en-US" dirty="0" smtClean="0"/>
              <a:t>| 19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98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Distribution </a:t>
            </a:r>
            <a:r>
              <a:rPr lang="en-US" sz="3100" dirty="0"/>
              <a:t>of CIS in Switzerland</a:t>
            </a:r>
            <a:r>
              <a:rPr lang="en-US" dirty="0"/>
              <a:t> </a:t>
            </a:r>
            <a:br>
              <a:rPr lang="en-US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3514"/>
            <a:ext cx="8359201" cy="4427537"/>
          </a:xfrm>
        </p:spPr>
        <p:txBody>
          <a:bodyPr/>
          <a:lstStyle/>
          <a:p>
            <a:pPr marL="35560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Reverse solicitation … </a:t>
            </a:r>
            <a:r>
              <a:rPr lang="en-US" altLang="zh-CN" sz="1600" kern="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still works under CISA, </a:t>
            </a:r>
            <a:r>
              <a:rPr lang="en-US" altLang="zh-CN" sz="1600" u="sng" kern="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but</a:t>
            </a:r>
            <a:r>
              <a:rPr lang="en-US" altLang="zh-CN" sz="1600" kern="0" dirty="0" smtClean="0">
                <a:solidFill>
                  <a:srgbClr val="000000"/>
                </a:solidFill>
                <a:ea typeface="SimSun" charset="0"/>
                <a:cs typeface="SimSun" charset="0"/>
              </a:rPr>
              <a:t>: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dirty="0" smtClean="0">
                <a:ea typeface="SimSun" charset="0"/>
                <a:cs typeface="SimSun" charset="0"/>
              </a:rPr>
              <a:t>No </a:t>
            </a:r>
            <a:r>
              <a:rPr lang="en-US" altLang="zh-CN" sz="1600" dirty="0">
                <a:ea typeface="SimSun" charset="0"/>
                <a:cs typeface="SimSun" charset="0"/>
              </a:rPr>
              <a:t>prior influence or approach by distributor, Swiss representative or asset </a:t>
            </a:r>
            <a:r>
              <a:rPr lang="en-US" altLang="zh-CN" sz="1600" dirty="0" smtClean="0">
                <a:ea typeface="SimSun" charset="0"/>
                <a:cs typeface="SimSun" charset="0"/>
              </a:rPr>
              <a:t>manager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dirty="0" smtClean="0">
                <a:ea typeface="SimSun" charset="0"/>
                <a:cs typeface="SimSun" charset="0"/>
              </a:rPr>
              <a:t>Investor requests, on an unsolicited basis, information </a:t>
            </a:r>
            <a:r>
              <a:rPr lang="en-US" altLang="zh-CN" sz="1600" dirty="0">
                <a:ea typeface="SimSun" charset="0"/>
                <a:cs typeface="SimSun" charset="0"/>
              </a:rPr>
              <a:t>regarding a specific </a:t>
            </a:r>
            <a:r>
              <a:rPr lang="en-US" altLang="zh-CN" sz="1600" dirty="0" smtClean="0">
                <a:ea typeface="SimSun" charset="0"/>
                <a:cs typeface="SimSun" charset="0"/>
              </a:rPr>
              <a:t>security</a:t>
            </a:r>
          </a:p>
          <a:p>
            <a:pPr marL="715963" lvl="0" indent="-354013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dirty="0" smtClean="0">
                <a:ea typeface="SimSun" charset="0"/>
                <a:cs typeface="SimSun" charset="0"/>
              </a:rPr>
              <a:t>Narrow </a:t>
            </a:r>
            <a:r>
              <a:rPr lang="en-US" altLang="zh-CN" sz="1600" dirty="0">
                <a:ea typeface="SimSun" charset="0"/>
                <a:cs typeface="SimSun" charset="0"/>
              </a:rPr>
              <a:t>scope of application </a:t>
            </a:r>
            <a:r>
              <a:rPr lang="en-US" altLang="zh-CN" sz="1600" dirty="0" smtClean="0">
                <a:ea typeface="SimSun" charset="0"/>
                <a:cs typeface="SimSun" charset="0"/>
              </a:rPr>
              <a:t>(Swiss finish) means </a:t>
            </a:r>
            <a:r>
              <a:rPr lang="en-US" altLang="zh-CN" sz="1600" dirty="0">
                <a:ea typeface="SimSun" charset="0"/>
                <a:cs typeface="SimSun" charset="0"/>
              </a:rPr>
              <a:t>that reverse </a:t>
            </a:r>
            <a:r>
              <a:rPr lang="en-US" altLang="zh-CN" sz="1600" dirty="0" smtClean="0">
                <a:ea typeface="SimSun" charset="0"/>
                <a:cs typeface="SimSun" charset="0"/>
              </a:rPr>
              <a:t>solicitation can </a:t>
            </a:r>
            <a:r>
              <a:rPr lang="en-US" altLang="zh-CN" sz="1600" dirty="0">
                <a:ea typeface="SimSun" charset="0"/>
                <a:cs typeface="SimSun" charset="0"/>
              </a:rPr>
              <a:t>only be serviced on a selective basis with regard to the above requirements and should be properly documented (e.g</a:t>
            </a:r>
            <a:r>
              <a:rPr lang="en-US" altLang="zh-CN" sz="1600" dirty="0" smtClean="0">
                <a:ea typeface="SimSun" charset="0"/>
                <a:cs typeface="SimSun" charset="0"/>
              </a:rPr>
              <a:t>., </a:t>
            </a:r>
            <a:r>
              <a:rPr lang="en-US" altLang="zh-CN" sz="1600" dirty="0">
                <a:ea typeface="SimSun" charset="0"/>
                <a:cs typeface="SimSun" charset="0"/>
              </a:rPr>
              <a:t>written investor request)</a:t>
            </a:r>
          </a:p>
          <a:p>
            <a:pPr marL="285750" indent="-285750">
              <a:buFont typeface="Wingdings" charset="2"/>
              <a:buChar char="§"/>
            </a:pPr>
            <a:endParaRPr lang="en-US" altLang="zh-CN" sz="1600" dirty="0">
              <a:ea typeface="SimSun" charset="0"/>
              <a:cs typeface="SimSun" charset="0"/>
            </a:endParaRPr>
          </a:p>
          <a:p>
            <a:pPr marL="361950" indent="-361950">
              <a:buFont typeface="Wingdings" charset="2"/>
              <a:buChar char="§"/>
            </a:pPr>
            <a:r>
              <a:rPr lang="en-US" altLang="zh-CN" sz="1600" b="1" dirty="0">
                <a:ea typeface="SimSun" charset="0"/>
                <a:cs typeface="SimSun" charset="0"/>
              </a:rPr>
              <a:t>Information obligation </a:t>
            </a:r>
            <a:r>
              <a:rPr lang="en-US" altLang="zh-CN" sz="1600" dirty="0">
                <a:ea typeface="SimSun" charset="0"/>
                <a:cs typeface="SimSun" charset="0"/>
              </a:rPr>
              <a:t>of distributor applies</a:t>
            </a:r>
          </a:p>
          <a:p>
            <a:pPr marL="285750" indent="-285750">
              <a:buFont typeface="Wingdings" charset="2"/>
              <a:buChar char="§"/>
            </a:pPr>
            <a:endParaRPr lang="en-US" altLang="zh-CN" sz="1600" dirty="0">
              <a:ea typeface="SimSun" charset="0"/>
              <a:cs typeface="SimSun" charset="0"/>
            </a:endParaRPr>
          </a:p>
          <a:p>
            <a:pPr marL="361950" indent="-361950">
              <a:spcAft>
                <a:spcPts val="600"/>
              </a:spcAft>
              <a:buFont typeface="Wingdings" charset="2"/>
              <a:buChar char="§"/>
            </a:pPr>
            <a:r>
              <a:rPr lang="en-US" altLang="zh-CN" sz="1600" b="1" dirty="0" smtClean="0">
                <a:ea typeface="SimSun" charset="0"/>
                <a:cs typeface="SimSun" charset="0"/>
              </a:rPr>
              <a:t>Duty to document</a:t>
            </a:r>
            <a:endParaRPr lang="en-US" altLang="zh-CN" sz="1600" b="1" dirty="0">
              <a:ea typeface="SimSun" charset="0"/>
              <a:cs typeface="SimSun" charset="0"/>
            </a:endParaRPr>
          </a:p>
          <a:p>
            <a:pPr marL="714375" lvl="1" indent="-352425">
              <a:spcAft>
                <a:spcPts val="600"/>
              </a:spcAft>
              <a:buFont typeface="Times New Roman" panose="02020603050405020304" pitchFamily="18" charset="0"/>
              <a:buChar char="–"/>
            </a:pPr>
            <a:r>
              <a:rPr lang="en-US" altLang="zh-CN" sz="1600" dirty="0">
                <a:solidFill>
                  <a:srgbClr val="3D3935"/>
                </a:solidFill>
                <a:latin typeface="+mn-lt"/>
                <a:ea typeface="SimSun" charset="0"/>
                <a:cs typeface="SimSun" charset="0"/>
              </a:rPr>
              <a:t>Obligation to establish a protocol regarding the result of the assessment of investor’s needs and reasons for recommendation of a collective investment </a:t>
            </a:r>
            <a:r>
              <a:rPr lang="en-US" altLang="zh-CN" sz="1600" dirty="0" smtClean="0">
                <a:solidFill>
                  <a:srgbClr val="3D3935"/>
                </a:solidFill>
                <a:latin typeface="+mn-lt"/>
                <a:ea typeface="SimSun" charset="0"/>
                <a:cs typeface="SimSun" charset="0"/>
              </a:rPr>
              <a:t>scheme (Article </a:t>
            </a:r>
            <a:r>
              <a:rPr lang="en-US" altLang="zh-CN" sz="1600" dirty="0">
                <a:solidFill>
                  <a:srgbClr val="3D3935"/>
                </a:solidFill>
                <a:latin typeface="+mn-lt"/>
                <a:ea typeface="SimSun" charset="0"/>
                <a:cs typeface="SimSun" charset="0"/>
              </a:rPr>
              <a:t>34a CISO)</a:t>
            </a:r>
            <a:endParaRPr lang="fr-CH" sz="1600" dirty="0">
              <a:solidFill>
                <a:srgbClr val="3D3935"/>
              </a:solidFill>
              <a:latin typeface="+mn-lt"/>
              <a:ea typeface="SimSun" charset="0"/>
              <a:cs typeface="SimSun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6</a:t>
            </a:fld>
            <a:r>
              <a:rPr lang="en-US" dirty="0" smtClean="0"/>
              <a:t> | </a:t>
            </a:r>
            <a:r>
              <a:rPr lang="en-US" b="1" dirty="0" smtClean="0"/>
              <a:t>AIMA Navigating Private Placement </a:t>
            </a:r>
            <a:r>
              <a:rPr lang="en-US" dirty="0" smtClean="0"/>
              <a:t>| </a:t>
            </a:r>
            <a:r>
              <a:rPr lang="en-US" dirty="0"/>
              <a:t>Singapore </a:t>
            </a:r>
            <a:r>
              <a:rPr lang="en-US" dirty="0" smtClean="0"/>
              <a:t>| 19 October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45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Distribution </a:t>
            </a:r>
            <a:r>
              <a:rPr lang="en-US" sz="3100" dirty="0"/>
              <a:t>of CIS in Switzerland </a:t>
            </a:r>
            <a:r>
              <a:rPr lang="en-US" dirty="0"/>
              <a:t/>
            </a:r>
            <a:br>
              <a:rPr lang="en-US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0340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Concept of "Qualified Investors"</a:t>
            </a:r>
          </a:p>
          <a:p>
            <a:endParaRPr lang="fr-CH" sz="16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2" y="1855789"/>
            <a:ext cx="8763849" cy="473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7</a:t>
            </a:fld>
            <a:r>
              <a:rPr lang="en-US" dirty="0" smtClean="0"/>
              <a:t> | </a:t>
            </a:r>
            <a:r>
              <a:rPr lang="en-US" b="1" dirty="0" smtClean="0"/>
              <a:t>AIMA </a:t>
            </a:r>
            <a:r>
              <a:rPr lang="en-US" b="1" dirty="0"/>
              <a:t>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277645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>Distribution </a:t>
            </a:r>
            <a:r>
              <a:rPr lang="en-US" sz="3100" dirty="0"/>
              <a:t>of CIS in Switzerland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fr-CH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60001" y="1430340"/>
            <a:ext cx="8359201" cy="4427537"/>
          </a:xfrm>
        </p:spPr>
        <p:txBody>
          <a:bodyPr/>
          <a:lstStyle/>
          <a:p>
            <a:pPr marL="355600" lvl="0" indent="-3556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b="1" dirty="0" smtClean="0"/>
              <a:t>Distribution to "Qualified </a:t>
            </a:r>
            <a:r>
              <a:rPr lang="en-US" sz="1600" b="1" dirty="0"/>
              <a:t>Investors"</a:t>
            </a:r>
          </a:p>
          <a:p>
            <a:endParaRPr lang="fr-CH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431646"/>
              </p:ext>
            </p:extLst>
          </p:nvPr>
        </p:nvGraphicFramePr>
        <p:xfrm>
          <a:off x="476250" y="1816099"/>
          <a:ext cx="8108950" cy="4574286"/>
        </p:xfrm>
        <a:graphic>
          <a:graphicData uri="http://schemas.openxmlformats.org/drawingml/2006/table">
            <a:tbl>
              <a:tblPr firstRow="1" firstCol="1" bandRow="1"/>
              <a:tblGrid>
                <a:gridCol w="1351874"/>
                <a:gridCol w="986518"/>
                <a:gridCol w="972179"/>
                <a:gridCol w="1382273"/>
                <a:gridCol w="1626034"/>
                <a:gridCol w="1790072"/>
              </a:tblGrid>
              <a:tr h="482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Target Investor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Place of distribution</a:t>
                      </a:r>
                      <a:br>
                        <a:rPr lang="en-GB" sz="11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</a:b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Location of Distributor 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 of scope or in scope of CISA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Requirement for Distributor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Requirement for Fund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CCBD"/>
                    </a:solidFill>
                  </a:tcPr>
                </a:tc>
              </a:tr>
              <a:tr h="525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Regulated Qualified Investor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 or outside Switzerland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 or outside 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 of scope (Art. 3 para. 1 CISA)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3D39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Unregulated Qualified Investor pursuant to CISA </a:t>
                      </a:r>
                      <a:r>
                        <a:rPr lang="en-GB" sz="1100" b="1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or foreign law</a:t>
                      </a:r>
                      <a:endParaRPr lang="fr-CH" sz="800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outside 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 of scope (Art. 2 para. 1 lit. e CISA a contrario and Art. 1 CISO)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2556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Unregulated Qualified Investor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scope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"Appropriate supervision"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distributor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 Licence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 a distributor required (Art. 19 para. 1bis CISA, Art. 30a CISO)*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registration with FINMA, but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Swiss representative and paying agent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of the fund not misleading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(Art. 120 para. 4 CISA)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68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Unregulated Qualified Investor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outside Switzerland</a:t>
                      </a:r>
                      <a:endParaRPr lang="fr-CH" sz="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In scope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"Appropriate supervision"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 distributor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  Licence </a:t>
                      </a: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as a distributor required (Art. 19 para. 1bis CISA, Art. 30a CISO)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No registration with FINMA, but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Swiss representative and paying agent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Name of the fund not misleading 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(Art. 120 para. 4 CISA)</a:t>
                      </a:r>
                      <a:endParaRPr lang="fr-CH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601" marR="506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8</a:t>
            </a:fld>
            <a:r>
              <a:rPr lang="en-US" dirty="0" smtClean="0"/>
              <a:t> | </a:t>
            </a:r>
            <a:r>
              <a:rPr lang="en-US" b="1" dirty="0" smtClean="0"/>
              <a:t>AIMA </a:t>
            </a:r>
            <a:r>
              <a:rPr lang="en-US" b="1" dirty="0"/>
              <a:t>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13213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Distribution </a:t>
            </a:r>
            <a:r>
              <a:rPr lang="en-US" dirty="0"/>
              <a:t>of CIS in Switzerland </a:t>
            </a:r>
            <a:endParaRPr lang="fr-C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texte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360001" y="1430340"/>
                <a:ext cx="8359201" cy="4427537"/>
              </a:xfrm>
            </p:spPr>
            <p:txBody>
              <a:bodyPr/>
              <a:lstStyle/>
              <a:p>
                <a:pPr marL="355600" lvl="0" indent="-355600">
                  <a:spcAft>
                    <a:spcPts val="600"/>
                  </a:spcAft>
                  <a:buFont typeface="Wingdings" panose="05000000000000000000" pitchFamily="2" charset="2"/>
                  <a:buChar char="§"/>
                </a:pPr>
                <a:r>
                  <a:rPr lang="en-US" sz="1600" b="1" dirty="0" smtClean="0"/>
                  <a:t>Determining status of investor – practical examples</a:t>
                </a:r>
              </a:p>
              <a:p>
                <a:pPr marL="0" lvl="0" indent="0">
                  <a:spcAft>
                    <a:spcPts val="600"/>
                  </a:spcAft>
                  <a:buNone/>
                </a:pPr>
                <a:endParaRPr lang="en-US" sz="1600" dirty="0" smtClean="0">
                  <a:solidFill>
                    <a:srgbClr val="3D3935"/>
                  </a:solidFill>
                </a:endParaRPr>
              </a:p>
              <a:p>
                <a:pPr marL="714375" lvl="0" indent="-352425">
                  <a:spcAft>
                    <a:spcPts val="600"/>
                  </a:spcAft>
                  <a:buFont typeface="Times New Roman" panose="02020603050405020304" pitchFamily="18" charset="0"/>
                  <a:buChar char="–"/>
                </a:pPr>
                <a:r>
                  <a:rPr lang="en-US" sz="1600" i="1" dirty="0" smtClean="0">
                    <a:solidFill>
                      <a:srgbClr val="AB2328"/>
                    </a:solidFill>
                  </a:rPr>
                  <a:t>Example 1</a:t>
                </a: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Pension Fund</a:t>
                </a:r>
                <a14:m>
                  <m:oMath xmlns:m="http://schemas.openxmlformats.org/officeDocument/2006/math">
                    <m:r>
                      <a:rPr lang="fr-CH" sz="1600" b="0" i="0" smtClean="0">
                        <a:solidFill>
                          <a:srgbClr val="3D3935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1600" i="1" smtClean="0">
                        <a:solidFill>
                          <a:srgbClr val="3D3935"/>
                        </a:solidFill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US" sz="1600" dirty="0" smtClean="0">
                    <a:solidFill>
                      <a:srgbClr val="3D3935"/>
                    </a:solidFill>
                  </a:rPr>
                  <a:t> unregulated Qualified </a:t>
                </a:r>
                <a:r>
                  <a:rPr lang="en-US" sz="1600" dirty="0" smtClean="0"/>
                  <a:t>I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nvestor</a:t>
                </a:r>
              </a:p>
              <a:p>
                <a:pPr marL="1076325" lvl="1" indent="-36195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Requirements for distribution in Switzerland to such investor: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Representation </a:t>
                </a:r>
                <a:r>
                  <a:rPr lang="en-US" sz="1600" dirty="0">
                    <a:solidFill>
                      <a:srgbClr val="3D3935"/>
                    </a:solidFill>
                  </a:rPr>
                  <a:t>agreement between the foreign CIS and a Swiss 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representative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Paying </a:t>
                </a:r>
                <a:r>
                  <a:rPr lang="en-US" sz="1600" dirty="0">
                    <a:solidFill>
                      <a:srgbClr val="3D3935"/>
                    </a:solidFill>
                  </a:rPr>
                  <a:t>agent agreement between the foreign CIS, the custodian (if any) and the Swiss paying 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agent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Distribution </a:t>
                </a:r>
                <a:r>
                  <a:rPr lang="en-US" sz="1600" dirty="0">
                    <a:solidFill>
                      <a:srgbClr val="3D3935"/>
                    </a:solidFill>
                  </a:rPr>
                  <a:t>agreement between the Swiss representative and the distributor (in Switzerland or 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abroad)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Distributor to be subject to "appropriate supervision" for its distribution activities in its home jurisdiction</a:t>
                </a:r>
              </a:p>
              <a:p>
                <a:pPr marL="1438275" lvl="2" indent="-361950">
                  <a:spcAft>
                    <a:spcPts val="600"/>
                  </a:spcAft>
                  <a:buSzPct val="80000"/>
                  <a:buFont typeface="+mj-lt"/>
                  <a:buAutoNum type="arabicPeriod"/>
                </a:pPr>
                <a:r>
                  <a:rPr lang="en-US" sz="1600" dirty="0" smtClean="0">
                    <a:solidFill>
                      <a:srgbClr val="3D3935"/>
                    </a:solidFill>
                  </a:rPr>
                  <a:t>CIS </a:t>
                </a:r>
                <a:r>
                  <a:rPr lang="en-US" sz="1600" dirty="0">
                    <a:solidFill>
                      <a:srgbClr val="3D3935"/>
                    </a:solidFill>
                  </a:rPr>
                  <a:t>documentation and marketing 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materials to be supplemented with </a:t>
                </a:r>
                <a:r>
                  <a:rPr lang="en-US" sz="1600" dirty="0">
                    <a:solidFill>
                      <a:srgbClr val="3D3935"/>
                    </a:solidFill>
                  </a:rPr>
                  <a:t>Swiss specific </a:t>
                </a:r>
                <a:r>
                  <a:rPr lang="en-US" sz="1600" dirty="0" smtClean="0">
                    <a:solidFill>
                      <a:srgbClr val="3D3935"/>
                    </a:solidFill>
                  </a:rPr>
                  <a:t>disclosures (i.e., Swiss annex with prescribed minimum contents – SFAMA Guidelines)</a:t>
                </a:r>
                <a:endParaRPr lang="en-US" sz="1600" dirty="0">
                  <a:solidFill>
                    <a:srgbClr val="3D3935"/>
                  </a:solidFill>
                </a:endParaRPr>
              </a:p>
              <a:p>
                <a:endParaRPr lang="fr-CH" sz="1600" dirty="0">
                  <a:solidFill>
                    <a:srgbClr val="3D3935"/>
                  </a:solidFill>
                </a:endParaRPr>
              </a:p>
            </p:txBody>
          </p:sp>
        </mc:Choice>
        <mc:Fallback xmlns="">
          <p:sp>
            <p:nvSpPr>
              <p:cNvPr id="3" name="Espace réservé du text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360001" y="1430340"/>
                <a:ext cx="8359201" cy="4427537"/>
              </a:xfrm>
              <a:blipFill rotWithShape="1">
                <a:blip r:embed="rId2"/>
                <a:stretch>
                  <a:fillRect l="-219" t="-413" b="-2066"/>
                </a:stretch>
              </a:blipFill>
            </p:spPr>
            <p:txBody>
              <a:bodyPr/>
              <a:lstStyle/>
              <a:p>
                <a:r>
                  <a:rPr lang="fr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0000" y="6431865"/>
            <a:ext cx="5800488" cy="206931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1400" baseline="0">
                <a:solidFill>
                  <a:srgbClr val="3D3935"/>
                </a:solidFill>
                <a:latin typeface="Times New Roman"/>
                <a:cs typeface="Times New Roman"/>
              </a:defRPr>
            </a:lvl1pPr>
          </a:lstStyle>
          <a:p>
            <a:fld id="{2CC4CF26-8106-A64C-B5CA-03A742C46BBA}" type="slidenum">
              <a:rPr lang="en-US" smtClean="0"/>
              <a:pPr/>
              <a:t>9</a:t>
            </a:fld>
            <a:r>
              <a:rPr lang="en-US" dirty="0" smtClean="0"/>
              <a:t> |</a:t>
            </a:r>
            <a:r>
              <a:rPr lang="en-US" b="1" dirty="0"/>
              <a:t> AIMA Navigating Private Placement </a:t>
            </a:r>
            <a:r>
              <a:rPr lang="en-US" dirty="0"/>
              <a:t>| </a:t>
            </a:r>
            <a:r>
              <a:rPr lang="en-US" dirty="0"/>
              <a:t>Singapore </a:t>
            </a:r>
            <a:r>
              <a:rPr lang="en-US" dirty="0"/>
              <a:t>| </a:t>
            </a:r>
            <a:r>
              <a:rPr lang="en-US" dirty="0" smtClean="0"/>
              <a:t>19 </a:t>
            </a:r>
            <a:r>
              <a:rPr lang="en-US" dirty="0"/>
              <a:t>October 2017</a:t>
            </a:r>
          </a:p>
        </p:txBody>
      </p:sp>
    </p:spTree>
    <p:extLst>
      <p:ext uri="{BB962C8B-B14F-4D97-AF65-F5344CB8AC3E}">
        <p14:creationId xmlns:p14="http://schemas.microsoft.com/office/powerpoint/2010/main" val="301409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&amp;S POWERPOINT TEMPLATE_150926_FINAL">
  <a:themeElements>
    <a:clrScheme name="Custom 1">
      <a:dk1>
        <a:sysClr val="windowText" lastClr="000000"/>
      </a:dk1>
      <a:lt1>
        <a:srgbClr val="FFFFFF"/>
      </a:lt1>
      <a:dk2>
        <a:srgbClr val="82807C"/>
      </a:dk2>
      <a:lt2>
        <a:srgbClr val="6B6966"/>
      </a:lt2>
      <a:accent1>
        <a:srgbClr val="4A4A49"/>
      </a:accent1>
      <a:accent2>
        <a:srgbClr val="A00F14"/>
      </a:accent2>
      <a:accent3>
        <a:srgbClr val="475C6D"/>
      </a:accent3>
      <a:accent4>
        <a:srgbClr val="E3E0D8"/>
      </a:accent4>
      <a:accent5>
        <a:srgbClr val="B4B3B0"/>
      </a:accent5>
      <a:accent6>
        <a:srgbClr val="FCD5B5"/>
      </a:accent6>
      <a:hlink>
        <a:srgbClr val="0000FF"/>
      </a:hlink>
      <a:folHlink>
        <a:srgbClr val="800080"/>
      </a:folHlink>
    </a:clrScheme>
    <a:fontScheme name="L&amp;S Font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L&amp;S Theme" id="{C2BB7741-9A61-418D-A807-D7E54AD173DC}" vid="{A703B370-4FB2-4701-990D-8E41004DE8E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L&amp;S POWERPOINT TEMPLATE_150926_FINAL</Template>
  <TotalTime>0</TotalTime>
  <Words>1896</Words>
  <Application>Microsoft Office PowerPoint</Application>
  <PresentationFormat>Affichage à l'écran (4:3)</PresentationFormat>
  <Paragraphs>249</Paragraphs>
  <Slides>18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L&amp;S POWERPOINT TEMPLATE_150926_FINAL</vt:lpstr>
      <vt:lpstr>Switzerland Distribution of Collective Investment Schemes (CIS) and Key Regulatory Developments  Fedor Poskriakov, Partner  AIMA Navigating Private Placement | Singapore | 19 October 2017</vt:lpstr>
      <vt:lpstr>Table of contents</vt:lpstr>
      <vt:lpstr>Introduction </vt:lpstr>
      <vt:lpstr>Distribution of CIS in Switzerland  </vt:lpstr>
      <vt:lpstr>Distribution of CIS in Switzerland  </vt:lpstr>
      <vt:lpstr>Distribution of CIS in Switzerland  </vt:lpstr>
      <vt:lpstr>Distribution of CIS in Switzerland  </vt:lpstr>
      <vt:lpstr>Distribution of CIS in Switzerland   </vt:lpstr>
      <vt:lpstr>Distribution of CIS in Switzerland </vt:lpstr>
      <vt:lpstr>Distribution of CIS in Switzerland</vt:lpstr>
      <vt:lpstr>Examples - distribution / marketing scenarios </vt:lpstr>
      <vt:lpstr>Examples - distribution / marketing scenarios </vt:lpstr>
      <vt:lpstr>Examples - distribution / marketing scenarios </vt:lpstr>
      <vt:lpstr>Examples - distribution / marketing scenarios </vt:lpstr>
      <vt:lpstr>Frequent questions – distribution</vt:lpstr>
      <vt:lpstr>Managed accounts</vt:lpstr>
      <vt:lpstr>Key Regulatory Developments for CIS in Switzerland</vt:lpstr>
      <vt:lpstr>Questions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2016-02-09T15:06:26Z</dcterms:created>
  <dcterms:modified xsi:type="dcterms:W3CDTF">2017-10-09T09:38:56Z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Reference">
    <vt:lpwstr>I1.956227_1</vt:lpwstr>
  </property>
</Properties>
</file>