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3524"/>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3" d="100"/>
          <a:sy n="73"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2382F6-C2B5-407A-B27B-AF352CB777BE}" type="datetimeFigureOut">
              <a:rPr lang="en-CA" smtClean="0"/>
              <a:t>2019-05-13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C39EC6-8ADF-442D-9123-5E1EEF342BDA}" type="slidenum">
              <a:rPr lang="en-CA" smtClean="0"/>
              <a:t>‹#›</a:t>
            </a:fld>
            <a:endParaRPr lang="en-CA"/>
          </a:p>
        </p:txBody>
      </p:sp>
    </p:spTree>
    <p:extLst>
      <p:ext uri="{BB962C8B-B14F-4D97-AF65-F5344CB8AC3E}">
        <p14:creationId xmlns:p14="http://schemas.microsoft.com/office/powerpoint/2010/main" val="3805937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949BD85-D827-4F78-A10F-3EF31135284A}" type="datetime1">
              <a:rPr lang="en-CA" smtClean="0"/>
              <a:t>2019-05-13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3435194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2204F538-BEAA-46A4-A1F2-822626664D9A}" type="datetime1">
              <a:rPr lang="en-CA" smtClean="0"/>
              <a:t>2019-05-13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632796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3AC851B-C7E2-43F8-9098-13DB960BF2E6}" type="datetime1">
              <a:rPr lang="en-CA" smtClean="0"/>
              <a:t>2019-05-13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376682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1421CE4-BDED-467E-B11E-FBAA1F7246BE}" type="datetime1">
              <a:rPr lang="en-CA" smtClean="0"/>
              <a:t>2019-05-13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87778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22CCC7-BB21-45E3-AB6E-3BB48A9FE768}" type="datetime1">
              <a:rPr lang="en-CA" smtClean="0"/>
              <a:t>2019-05-13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1422207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1165D96F-1B1E-4BD7-882E-C4045D29291B}" type="datetime1">
              <a:rPr lang="en-CA" smtClean="0"/>
              <a:t>2019-05-13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3516027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4B927E8C-D738-4436-8E9B-C13C4B8EA808}" type="datetime1">
              <a:rPr lang="en-CA" smtClean="0"/>
              <a:t>2019-05-13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719109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E07F41C5-2117-46B4-9BD8-E824327E0C27}" type="datetime1">
              <a:rPr lang="en-CA" smtClean="0"/>
              <a:t>2019-05-13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2175564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3417A-6ABD-4238-B028-BB17DB62E22C}" type="datetime1">
              <a:rPr lang="en-CA" smtClean="0"/>
              <a:t>2019-05-13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279794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E833A3-4EC8-4B44-A2C4-BF33846E0F56}" type="datetime1">
              <a:rPr lang="en-CA" smtClean="0"/>
              <a:t>2019-05-13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586970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F14A186-8DB3-4812-8B4D-CD77694A1856}" type="datetime1">
              <a:rPr lang="en-CA" smtClean="0"/>
              <a:t>2019-05-13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BAE6D01-B62A-4163-A884-A51EC5589DA6}" type="slidenum">
              <a:rPr lang="en-CA" smtClean="0"/>
              <a:t>‹#›</a:t>
            </a:fld>
            <a:endParaRPr lang="en-CA"/>
          </a:p>
        </p:txBody>
      </p:sp>
    </p:spTree>
    <p:extLst>
      <p:ext uri="{BB962C8B-B14F-4D97-AF65-F5344CB8AC3E}">
        <p14:creationId xmlns:p14="http://schemas.microsoft.com/office/powerpoint/2010/main" val="4094597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506A7-3478-418E-BE59-19593F5DEDC3}" type="datetime1">
              <a:rPr lang="en-CA" smtClean="0"/>
              <a:t>2019-05-13</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E6D01-B62A-4163-A884-A51EC5589DA6}" type="slidenum">
              <a:rPr lang="en-CA" smtClean="0"/>
              <a:t>‹#›</a:t>
            </a:fld>
            <a:endParaRPr lang="en-CA"/>
          </a:p>
        </p:txBody>
      </p:sp>
    </p:spTree>
    <p:extLst>
      <p:ext uri="{BB962C8B-B14F-4D97-AF65-F5344CB8AC3E}">
        <p14:creationId xmlns:p14="http://schemas.microsoft.com/office/powerpoint/2010/main" val="527005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2" name="TextBox 1"/>
          <p:cNvSpPr txBox="1"/>
          <p:nvPr/>
        </p:nvSpPr>
        <p:spPr>
          <a:xfrm>
            <a:off x="0" y="2628899"/>
            <a:ext cx="12192000" cy="2739211"/>
          </a:xfrm>
          <a:prstGeom prst="rect">
            <a:avLst/>
          </a:prstGeom>
          <a:noFill/>
        </p:spPr>
        <p:txBody>
          <a:bodyPr wrap="square" rtlCol="0">
            <a:spAutoFit/>
          </a:bodyPr>
          <a:lstStyle/>
          <a:p>
            <a:pPr algn="ctr"/>
            <a:r>
              <a:rPr lang="en-CA" sz="5400" b="1" dirty="0" smtClean="0">
                <a:effectLst>
                  <a:outerShdw blurRad="38100" dist="38100" dir="2700000" algn="tl">
                    <a:srgbClr val="000000">
                      <a:alpha val="43137"/>
                    </a:srgbClr>
                  </a:outerShdw>
                </a:effectLst>
              </a:rPr>
              <a:t>CIFSC Alternative Fund Categorization</a:t>
            </a:r>
          </a:p>
          <a:p>
            <a:pPr algn="ctr"/>
            <a:endParaRPr lang="en-CA" sz="2000" dirty="0" smtClean="0"/>
          </a:p>
          <a:p>
            <a:pPr algn="ctr"/>
            <a:r>
              <a:rPr lang="en-CA" sz="2000" dirty="0" smtClean="0"/>
              <a:t>Presented by </a:t>
            </a:r>
          </a:p>
          <a:p>
            <a:pPr algn="ctr"/>
            <a:r>
              <a:rPr lang="en-CA" sz="2000" dirty="0" smtClean="0"/>
              <a:t>Reid Baker, CERA, ASA</a:t>
            </a:r>
          </a:p>
          <a:p>
            <a:pPr algn="ctr"/>
            <a:r>
              <a:rPr lang="en-CA" sz="2000" dirty="0" smtClean="0"/>
              <a:t>Chair, Canadian Investment Funds Standards Committee </a:t>
            </a:r>
          </a:p>
          <a:p>
            <a:pPr algn="ctr"/>
            <a:r>
              <a:rPr lang="en-CA" sz="2000" dirty="0" smtClean="0"/>
              <a:t>Director, Analytics &amp; Data, </a:t>
            </a:r>
            <a:r>
              <a:rPr lang="en-CA" sz="2000" dirty="0" err="1" smtClean="0"/>
              <a:t>Fundata</a:t>
            </a:r>
            <a:r>
              <a:rPr lang="en-CA" sz="2000" dirty="0" smtClean="0"/>
              <a:t> Canada Inc.  </a:t>
            </a:r>
          </a:p>
          <a:p>
            <a:endParaRPr lang="en-CA" dirty="0"/>
          </a:p>
        </p:txBody>
      </p:sp>
      <p:pic>
        <p:nvPicPr>
          <p:cNvPr id="7" name="Picture 6" descr="Fundata_Financial_Data_That_Matter_Logo_Blue_RGB"/>
          <p:cNvPicPr>
            <a:picLocks noGrp="1" noChangeAspect="1"/>
          </p:cNvPicPr>
          <p:nvPr isPhoto="1"/>
        </p:nvPicPr>
        <p:blipFill>
          <a:blip r:embed="rId3" cstate="print">
            <a:lum/>
            <a:extLst>
              <a:ext uri="{28A0092B-C50C-407E-A947-70E740481C1C}">
                <a14:useLocalDpi xmlns:a14="http://schemas.microsoft.com/office/drawing/2010/main" val="0"/>
              </a:ext>
            </a:extLst>
          </a:blip>
          <a:stretch>
            <a:fillRect/>
          </a:stretch>
        </p:blipFill>
        <p:spPr>
          <a:xfrm>
            <a:off x="8998857" y="5740400"/>
            <a:ext cx="3193143" cy="1117600"/>
          </a:xfrm>
          <a:prstGeom prst="rect">
            <a:avLst/>
          </a:prstGeom>
        </p:spPr>
      </p:pic>
    </p:spTree>
    <p:extLst>
      <p:ext uri="{BB962C8B-B14F-4D97-AF65-F5344CB8AC3E}">
        <p14:creationId xmlns:p14="http://schemas.microsoft.com/office/powerpoint/2010/main" val="4039475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6001643"/>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r>
              <a:rPr lang="en-CA" sz="2000" b="1" dirty="0"/>
              <a:t>Alternative Equity Focused </a:t>
            </a:r>
            <a:endParaRPr lang="en-CA" sz="2000" dirty="0"/>
          </a:p>
          <a:p>
            <a:endParaRPr lang="en-CA" dirty="0" smtClean="0"/>
          </a:p>
          <a:p>
            <a:r>
              <a:rPr lang="en-CA" dirty="0" smtClean="0"/>
              <a:t>Funds </a:t>
            </a:r>
            <a:r>
              <a:rPr lang="en-CA" dirty="0"/>
              <a:t>in the Alternative Equity Focused category employ alternative strategies such as short selling or other forms of leverage. Alternative Mutual Funds that meet the requirements of NI 81-102, and traditional hedge funds offered by offering memorandum are categorized using the same guidelines. The underlying securities should be primarily equities such that at least 50% of the portfolio is invested in equities. Funds in this category may use speculative and/or hedging strategies. Funds that do not issue a simplified prospectus will not be ranked with the Alternative Mutual Funds in this category</a:t>
            </a:r>
            <a:r>
              <a:rPr lang="en-CA" dirty="0" smtClean="0"/>
              <a:t>.</a:t>
            </a:r>
          </a:p>
          <a:p>
            <a:endParaRPr lang="en-CA" dirty="0"/>
          </a:p>
          <a:p>
            <a:r>
              <a:rPr lang="en-CA" i="1" dirty="0"/>
              <a:t>*This category will not be ranked for the first year of its existence.</a:t>
            </a:r>
            <a:endParaRPr lang="en-CA" dirty="0"/>
          </a:p>
          <a:p>
            <a:endParaRPr lang="en-CA" sz="5400" b="1" dirty="0" smtClean="0">
              <a:effectLst>
                <a:outerShdw blurRad="38100" dist="38100" dir="2700000" algn="tl">
                  <a:srgbClr val="000000">
                    <a:alpha val="43137"/>
                  </a:srgbClr>
                </a:outerShdw>
              </a:effectLst>
            </a:endParaRPr>
          </a:p>
          <a:p>
            <a:endParaRPr lang="en-CA" sz="4000" b="1" dirty="0"/>
          </a:p>
        </p:txBody>
      </p:sp>
      <p:pic>
        <p:nvPicPr>
          <p:cNvPr id="5" name="Picture 4"/>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2658070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6001643"/>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r>
              <a:rPr lang="en-CA" sz="2000" b="1" dirty="0"/>
              <a:t>Alternative </a:t>
            </a:r>
            <a:r>
              <a:rPr lang="en-CA" sz="2000" b="1" dirty="0" smtClean="0"/>
              <a:t>Credit </a:t>
            </a:r>
            <a:r>
              <a:rPr lang="en-CA" sz="2000" b="1" dirty="0"/>
              <a:t>Focused </a:t>
            </a:r>
            <a:endParaRPr lang="en-CA" sz="2000" dirty="0"/>
          </a:p>
          <a:p>
            <a:endParaRPr lang="en-CA" dirty="0" smtClean="0"/>
          </a:p>
          <a:p>
            <a:r>
              <a:rPr lang="en-CA" dirty="0"/>
              <a:t>Funds in the Alternative Credit Focused category employ alternative strategies such as short selling or other forms of leverage. Alternative Mutual Funds that meet the requirements of NI 81-102, and traditional hedge funds offered by offering memorandum are categorized using the same guidelines. The underlying securities should be primarily fixed income such that at least 50% of the portfolio is invested in fixed income or credit related products.  Funds in this category may use speculative and/or hedging strategies. Funds that do not issue a simplified prospectus will not be ranked with the Alternative Mutual Funds in this category</a:t>
            </a:r>
            <a:r>
              <a:rPr lang="en-CA" dirty="0" smtClean="0"/>
              <a:t>.</a:t>
            </a:r>
          </a:p>
          <a:p>
            <a:endParaRPr lang="en-CA" dirty="0"/>
          </a:p>
          <a:p>
            <a:r>
              <a:rPr lang="en-CA" i="1" dirty="0"/>
              <a:t>*This category will not be ranked for the first year of its existence.</a:t>
            </a:r>
            <a:endParaRPr lang="en-CA" dirty="0"/>
          </a:p>
          <a:p>
            <a:endParaRPr lang="en-CA" sz="5400" b="1" dirty="0" smtClean="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3452436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6001643"/>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r>
              <a:rPr lang="en-CA" sz="2000" b="1" dirty="0"/>
              <a:t>Alternative </a:t>
            </a:r>
            <a:r>
              <a:rPr lang="en-CA" sz="2000" b="1" dirty="0" smtClean="0"/>
              <a:t>Multi-Strategy </a:t>
            </a:r>
            <a:endParaRPr lang="en-CA" sz="2000" dirty="0"/>
          </a:p>
          <a:p>
            <a:endParaRPr lang="en-CA" dirty="0" smtClean="0"/>
          </a:p>
          <a:p>
            <a:r>
              <a:rPr lang="en-CA" dirty="0"/>
              <a:t>Funds in the Alternative Multi - Strategy category employ alternative strategies such as short selling or other forms of leverage. Alternative Mutual Funds that meet the requirements of NI 81-102, and traditional hedge funds offered by offering memorandum are categorized using the same guidelines. Funds in this category must have a stated mandate to use any, or a combination, of the alternative strategies including strategies that can be found in the other alternative categories. Funds that do not issue a prospectus will not be ranked with the Alternative Mutual Funds in this category</a:t>
            </a:r>
            <a:r>
              <a:rPr lang="en-CA" dirty="0" smtClean="0"/>
              <a:t>.</a:t>
            </a:r>
          </a:p>
          <a:p>
            <a:endParaRPr lang="en-CA" dirty="0"/>
          </a:p>
          <a:p>
            <a:r>
              <a:rPr lang="en-CA" i="1" dirty="0"/>
              <a:t>*This category will not be ranked for the first year of its existence.</a:t>
            </a:r>
            <a:endParaRPr lang="en-CA" dirty="0"/>
          </a:p>
          <a:p>
            <a:endParaRPr lang="en-CA" sz="5400" b="1" dirty="0" smtClean="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11953039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6001643"/>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r>
              <a:rPr lang="en-CA" sz="2000" b="1" dirty="0" smtClean="0"/>
              <a:t>Alternative Market Neutral</a:t>
            </a:r>
          </a:p>
          <a:p>
            <a:endParaRPr lang="en-CA" dirty="0" smtClean="0"/>
          </a:p>
          <a:p>
            <a:r>
              <a:rPr lang="en-CA" dirty="0"/>
              <a:t>Funds in the Alternative Market Neutral category employ alternative strategies such as short selling or other forms of leverage. Alternative Mutual Funds that meet the requirements of NI 81-102, and traditional hedge funds offered by offering memorandum are categorized using the same guidelines. Funds in this category aim to reduce market exposure by pairing long and short positions. These funds generally aim to have low correlation and/or low beta to relative markets. Funds that do not issue a simplified prospectus will not be ranked with the Alternative Mutual Funds in this category.</a:t>
            </a:r>
          </a:p>
          <a:p>
            <a:endParaRPr lang="en-CA" dirty="0"/>
          </a:p>
          <a:p>
            <a:r>
              <a:rPr lang="en-CA" i="1" dirty="0"/>
              <a:t>*This category will not be ranked for the first year of its existence.</a:t>
            </a:r>
            <a:endParaRPr lang="en-CA" dirty="0"/>
          </a:p>
          <a:p>
            <a:endParaRPr lang="en-CA" sz="5400" b="1" dirty="0" smtClean="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9952" y="5736239"/>
            <a:ext cx="3194581" cy="1121761"/>
          </a:xfrm>
          <a:prstGeom prst="rect">
            <a:avLst/>
          </a:prstGeom>
        </p:spPr>
      </p:pic>
    </p:spTree>
    <p:extLst>
      <p:ext uri="{BB962C8B-B14F-4D97-AF65-F5344CB8AC3E}">
        <p14:creationId xmlns:p14="http://schemas.microsoft.com/office/powerpoint/2010/main" val="25495640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5447645"/>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r>
              <a:rPr lang="en-CA" sz="2000" b="1" dirty="0" smtClean="0"/>
              <a:t>Alternative Other</a:t>
            </a:r>
          </a:p>
          <a:p>
            <a:endParaRPr lang="en-CA" dirty="0" smtClean="0"/>
          </a:p>
          <a:p>
            <a:r>
              <a:rPr lang="en-CA" dirty="0"/>
              <a:t>Funds in the Alternative Other category have a unique strategy that does not fit in to any other alternative category. Alternative Mutual Funds that meet the requirements of NI 81-102, and traditional hedge funds offered by offering memorandum are categorized using the same guidelines. Funds in this category will not be ranked</a:t>
            </a:r>
            <a:r>
              <a:rPr lang="en-CA" dirty="0" smtClean="0"/>
              <a:t>.</a:t>
            </a:r>
          </a:p>
          <a:p>
            <a:endParaRPr lang="en-CA" dirty="0"/>
          </a:p>
          <a:p>
            <a:r>
              <a:rPr lang="en-CA" i="1" dirty="0"/>
              <a:t>*This category will not be ranked for the first year of its existence.</a:t>
            </a:r>
            <a:endParaRPr lang="en-CA" dirty="0"/>
          </a:p>
          <a:p>
            <a:endParaRPr lang="en-CA" sz="5400" b="1" dirty="0" smtClean="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22699262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3200876"/>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5400" b="1" dirty="0" smtClean="0">
              <a:effectLst>
                <a:outerShdw blurRad="38100" dist="38100" dir="2700000" algn="tl">
                  <a:srgbClr val="000000">
                    <a:alpha val="43137"/>
                  </a:srgbClr>
                </a:outerShdw>
              </a:effectLst>
            </a:endParaRPr>
          </a:p>
          <a:p>
            <a:endParaRPr lang="en-CA" sz="5400" b="1" dirty="0" smtClean="0">
              <a:effectLst>
                <a:outerShdw blurRad="38100" dist="38100" dir="2700000" algn="tl">
                  <a:srgbClr val="000000">
                    <a:alpha val="43137"/>
                  </a:srgbClr>
                </a:outerShdw>
              </a:effectLst>
            </a:endParaRPr>
          </a:p>
          <a:p>
            <a:endParaRPr lang="en-CA" sz="4000" b="1" dirty="0"/>
          </a:p>
        </p:txBody>
      </p:sp>
      <p:graphicFrame>
        <p:nvGraphicFramePr>
          <p:cNvPr id="2" name="Table 1"/>
          <p:cNvGraphicFramePr>
            <a:graphicFrameLocks noGrp="1"/>
          </p:cNvGraphicFramePr>
          <p:nvPr>
            <p:extLst>
              <p:ext uri="{D42A27DB-BD31-4B8C-83A1-F6EECF244321}">
                <p14:modId xmlns:p14="http://schemas.microsoft.com/office/powerpoint/2010/main" val="1834959491"/>
              </p:ext>
            </p:extLst>
          </p:nvPr>
        </p:nvGraphicFramePr>
        <p:xfrm>
          <a:off x="1137218" y="3183730"/>
          <a:ext cx="8844983" cy="2620170"/>
        </p:xfrm>
        <a:graphic>
          <a:graphicData uri="http://schemas.openxmlformats.org/drawingml/2006/table">
            <a:tbl>
              <a:tblPr firstRow="1" firstCol="1" bandRow="1"/>
              <a:tblGrid>
                <a:gridCol w="2279082">
                  <a:extLst>
                    <a:ext uri="{9D8B030D-6E8A-4147-A177-3AD203B41FA5}">
                      <a16:colId xmlns:a16="http://schemas.microsoft.com/office/drawing/2014/main" val="504584052"/>
                    </a:ext>
                  </a:extLst>
                </a:gridCol>
                <a:gridCol w="1168400">
                  <a:extLst>
                    <a:ext uri="{9D8B030D-6E8A-4147-A177-3AD203B41FA5}">
                      <a16:colId xmlns:a16="http://schemas.microsoft.com/office/drawing/2014/main" val="1858362050"/>
                    </a:ext>
                  </a:extLst>
                </a:gridCol>
                <a:gridCol w="2743200">
                  <a:extLst>
                    <a:ext uri="{9D8B030D-6E8A-4147-A177-3AD203B41FA5}">
                      <a16:colId xmlns:a16="http://schemas.microsoft.com/office/drawing/2014/main" val="3086185872"/>
                    </a:ext>
                  </a:extLst>
                </a:gridCol>
                <a:gridCol w="2654301">
                  <a:extLst>
                    <a:ext uri="{9D8B030D-6E8A-4147-A177-3AD203B41FA5}">
                      <a16:colId xmlns:a16="http://schemas.microsoft.com/office/drawing/2014/main" val="3127410501"/>
                    </a:ext>
                  </a:extLst>
                </a:gridCol>
              </a:tblGrid>
              <a:tr h="436695">
                <a:tc>
                  <a:txBody>
                    <a:bodyPr/>
                    <a:lstStyle/>
                    <a:p>
                      <a:endParaRPr lang="en-CA" sz="18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en-CA" sz="1800" b="1" dirty="0">
                          <a:effectLst/>
                          <a:latin typeface="Calibri" panose="020F0502020204030204" pitchFamily="34" charset="0"/>
                          <a:ea typeface="Calibri" panose="020F0502020204030204" pitchFamily="34" charset="0"/>
                          <a:cs typeface="Times New Roman" panose="02020603050405020304" pitchFamily="18" charset="0"/>
                        </a:rPr>
                        <a:t>Total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en-CA" sz="1800" b="1" dirty="0" smtClean="0">
                          <a:effectLst/>
                          <a:latin typeface="Calibri" panose="020F0502020204030204" pitchFamily="34" charset="0"/>
                          <a:ea typeface="Calibri" panose="020F0502020204030204" pitchFamily="34" charset="0"/>
                          <a:cs typeface="Times New Roman" panose="02020603050405020304" pitchFamily="18" charset="0"/>
                        </a:rPr>
                        <a:t>Alternative </a:t>
                      </a:r>
                      <a:r>
                        <a:rPr lang="en-CA" sz="1800" b="1" dirty="0">
                          <a:effectLst/>
                          <a:latin typeface="Calibri" panose="020F0502020204030204" pitchFamily="34" charset="0"/>
                          <a:ea typeface="Calibri" panose="020F0502020204030204" pitchFamily="34" charset="0"/>
                          <a:cs typeface="Times New Roman" panose="02020603050405020304" pitchFamily="18" charset="0"/>
                        </a:rPr>
                        <a:t>Mutual Funds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ct val="107000"/>
                        </a:lnSpc>
                        <a:spcAft>
                          <a:spcPts val="0"/>
                        </a:spcAft>
                      </a:pPr>
                      <a:r>
                        <a:rPr lang="en-CA" sz="1800" b="1" dirty="0">
                          <a:effectLst/>
                          <a:latin typeface="Calibri" panose="020F0502020204030204" pitchFamily="34" charset="0"/>
                          <a:ea typeface="Calibri" panose="020F0502020204030204" pitchFamily="34" charset="0"/>
                          <a:cs typeface="Times New Roman" panose="02020603050405020304" pitchFamily="18" charset="0"/>
                        </a:rPr>
                        <a:t>Other </a:t>
                      </a:r>
                      <a:r>
                        <a:rPr lang="en-CA" sz="1800" b="1" dirty="0" smtClean="0">
                          <a:effectLst/>
                          <a:latin typeface="Calibri" panose="020F0502020204030204" pitchFamily="34" charset="0"/>
                          <a:ea typeface="Calibri" panose="020F0502020204030204" pitchFamily="34" charset="0"/>
                          <a:cs typeface="Times New Roman" panose="02020603050405020304" pitchFamily="18" charset="0"/>
                        </a:rPr>
                        <a:t>Alternative </a:t>
                      </a:r>
                      <a:r>
                        <a:rPr lang="en-CA" sz="1800" b="1" dirty="0">
                          <a:effectLst/>
                          <a:latin typeface="Calibri" panose="020F0502020204030204" pitchFamily="34" charset="0"/>
                          <a:ea typeface="Calibri" panose="020F0502020204030204" pitchFamily="34" charset="0"/>
                          <a:cs typeface="Times New Roman" panose="02020603050405020304" pitchFamily="18" charset="0"/>
                        </a:rPr>
                        <a:t>Funds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44457583"/>
                  </a:ext>
                </a:extLst>
              </a:tr>
              <a:tr h="436695">
                <a:tc>
                  <a:txBody>
                    <a:bodyPr/>
                    <a:lstStyle/>
                    <a:p>
                      <a:pPr algn="l">
                        <a:lnSpc>
                          <a:spcPct val="107000"/>
                        </a:lnSpc>
                        <a:spcAft>
                          <a:spcPts val="0"/>
                        </a:spcAft>
                      </a:pPr>
                      <a:r>
                        <a:rPr lang="en-CA" sz="1800" b="1" dirty="0">
                          <a:effectLst/>
                          <a:latin typeface="Calibri" panose="020F0502020204030204" pitchFamily="34" charset="0"/>
                          <a:ea typeface="Calibri" panose="020F0502020204030204" pitchFamily="34" charset="0"/>
                          <a:cs typeface="Times New Roman" panose="02020603050405020304" pitchFamily="18" charset="0"/>
                        </a:rPr>
                        <a:t>Equity Focused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175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19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36839766"/>
                  </a:ext>
                </a:extLst>
              </a:tr>
              <a:tr h="436695">
                <a:tc>
                  <a:txBody>
                    <a:bodyPr/>
                    <a:lstStyle/>
                    <a:p>
                      <a:pPr algn="l">
                        <a:lnSpc>
                          <a:spcPct val="107000"/>
                        </a:lnSpc>
                        <a:spcAft>
                          <a:spcPts val="0"/>
                        </a:spcAft>
                      </a:pPr>
                      <a:r>
                        <a:rPr lang="en-CA" sz="1800" b="1">
                          <a:effectLst/>
                          <a:latin typeface="Calibri" panose="020F0502020204030204" pitchFamily="34" charset="0"/>
                          <a:ea typeface="Calibri" panose="020F0502020204030204" pitchFamily="34" charset="0"/>
                          <a:cs typeface="Times New Roman" panose="02020603050405020304" pitchFamily="18" charset="0"/>
                        </a:rPr>
                        <a:t>Credit Focused</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39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61873551"/>
                  </a:ext>
                </a:extLst>
              </a:tr>
              <a:tr h="436695">
                <a:tc>
                  <a:txBody>
                    <a:bodyPr/>
                    <a:lstStyle/>
                    <a:p>
                      <a:pPr algn="l">
                        <a:lnSpc>
                          <a:spcPct val="107000"/>
                        </a:lnSpc>
                        <a:spcAft>
                          <a:spcPts val="0"/>
                        </a:spcAft>
                      </a:pPr>
                      <a:r>
                        <a:rPr lang="en-CA" sz="1800" b="1" dirty="0">
                          <a:effectLst/>
                          <a:latin typeface="Calibri" panose="020F0502020204030204" pitchFamily="34" charset="0"/>
                          <a:ea typeface="Calibri" panose="020F0502020204030204" pitchFamily="34" charset="0"/>
                          <a:cs typeface="Times New Roman" panose="02020603050405020304" pitchFamily="18" charset="0"/>
                        </a:rPr>
                        <a:t>Multi-Strategy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57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27574887"/>
                  </a:ext>
                </a:extLst>
              </a:tr>
              <a:tr h="436695">
                <a:tc>
                  <a:txBody>
                    <a:bodyPr/>
                    <a:lstStyle/>
                    <a:p>
                      <a:pPr algn="l">
                        <a:lnSpc>
                          <a:spcPct val="107000"/>
                        </a:lnSpc>
                        <a:spcAft>
                          <a:spcPts val="0"/>
                        </a:spcAft>
                      </a:pPr>
                      <a:r>
                        <a:rPr lang="en-CA" sz="1800" b="1">
                          <a:effectLst/>
                          <a:latin typeface="Calibri" panose="020F0502020204030204" pitchFamily="34" charset="0"/>
                          <a:ea typeface="Calibri" panose="020F0502020204030204" pitchFamily="34" charset="0"/>
                          <a:cs typeface="Times New Roman" panose="02020603050405020304" pitchFamily="18" charset="0"/>
                        </a:rPr>
                        <a:t>Market Neutral</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a:effectLst/>
                          <a:latin typeface="Calibri" panose="020F0502020204030204" pitchFamily="34" charset="0"/>
                          <a:ea typeface="Calibri" panose="020F0502020204030204" pitchFamily="34" charset="0"/>
                          <a:cs typeface="Times New Roman" panose="02020603050405020304" pitchFamily="18" charset="0"/>
                        </a:rPr>
                        <a:t>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65918934"/>
                  </a:ext>
                </a:extLst>
              </a:tr>
              <a:tr h="436695">
                <a:tc>
                  <a:txBody>
                    <a:bodyPr/>
                    <a:lstStyle/>
                    <a:p>
                      <a:pPr algn="l">
                        <a:lnSpc>
                          <a:spcPct val="107000"/>
                        </a:lnSpc>
                        <a:spcAft>
                          <a:spcPts val="0"/>
                        </a:spcAft>
                      </a:pPr>
                      <a:r>
                        <a:rPr lang="en-CA" sz="1800" b="1" dirty="0">
                          <a:effectLst/>
                          <a:latin typeface="Calibri" panose="020F0502020204030204" pitchFamily="34" charset="0"/>
                          <a:ea typeface="Calibri" panose="020F0502020204030204" pitchFamily="34" charset="0"/>
                          <a:cs typeface="Times New Roman" panose="02020603050405020304" pitchFamily="18" charset="0"/>
                        </a:rPr>
                        <a:t>Other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a:effectLst/>
                          <a:latin typeface="Calibri" panose="020F0502020204030204" pitchFamily="34" charset="0"/>
                          <a:ea typeface="Calibri" panose="020F0502020204030204" pitchFamily="34" charset="0"/>
                          <a:cs typeface="Times New Roman" panose="02020603050405020304" pitchFamily="18" charset="0"/>
                        </a:rPr>
                        <a:t>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a:lnSpc>
                          <a:spcPct val="107000"/>
                        </a:lnSpc>
                        <a:spcAft>
                          <a:spcPts val="0"/>
                        </a:spcAft>
                      </a:pPr>
                      <a:r>
                        <a:rPr lang="en-CA" sz="1800" dirty="0">
                          <a:effectLst/>
                          <a:latin typeface="Calibri" panose="020F0502020204030204" pitchFamily="34" charset="0"/>
                          <a:ea typeface="Calibri" panose="020F0502020204030204" pitchFamily="34" charset="0"/>
                          <a:cs typeface="Times New Roman" panose="02020603050405020304" pitchFamily="18" charset="0"/>
                        </a:rPr>
                        <a:t>54</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451299974"/>
                  </a:ext>
                </a:extLst>
              </a:tr>
            </a:tbl>
          </a:graphicData>
        </a:graphic>
      </p:graphicFrame>
      <p:pic>
        <p:nvPicPr>
          <p:cNvPr id="5" name="Picture 4"/>
          <p:cNvPicPr>
            <a:picLocks noChangeAspect="1"/>
          </p:cNvPicPr>
          <p:nvPr/>
        </p:nvPicPr>
        <p:blipFill>
          <a:blip r:embed="rId3"/>
          <a:stretch>
            <a:fillRect/>
          </a:stretch>
        </p:blipFill>
        <p:spPr>
          <a:xfrm>
            <a:off x="8997419" y="5753100"/>
            <a:ext cx="3194581" cy="1121761"/>
          </a:xfrm>
          <a:prstGeom prst="rect">
            <a:avLst/>
          </a:prstGeom>
        </p:spPr>
      </p:pic>
    </p:spTree>
    <p:extLst>
      <p:ext uri="{BB962C8B-B14F-4D97-AF65-F5344CB8AC3E}">
        <p14:creationId xmlns:p14="http://schemas.microsoft.com/office/powerpoint/2010/main" val="25580587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2" y="1484172"/>
            <a:ext cx="11056257" cy="3200876"/>
          </a:xfrm>
          <a:prstGeom prst="rect">
            <a:avLst/>
          </a:prstGeom>
          <a:noFill/>
        </p:spPr>
        <p:txBody>
          <a:bodyPr wrap="square" rtlCol="0">
            <a:spAutoFit/>
          </a:bodyPr>
          <a:lstStyle/>
          <a:p>
            <a:r>
              <a:rPr lang="en-CA" sz="5400" b="1" dirty="0" smtClean="0">
                <a:effectLst>
                  <a:outerShdw blurRad="38100" dist="38100" dir="2700000" algn="tl">
                    <a:srgbClr val="000000">
                      <a:alpha val="43137"/>
                    </a:srgbClr>
                  </a:outerShdw>
                </a:effectLst>
              </a:rPr>
              <a:t>Potential New Alternative Categories</a:t>
            </a:r>
          </a:p>
          <a:p>
            <a:endParaRPr lang="en-CA" sz="5400" b="1" dirty="0" smtClean="0">
              <a:effectLst>
                <a:outerShdw blurRad="38100" dist="38100" dir="2700000" algn="tl">
                  <a:srgbClr val="000000">
                    <a:alpha val="43137"/>
                  </a:srgbClr>
                </a:outerShdw>
              </a:effectLst>
            </a:endParaRPr>
          </a:p>
          <a:p>
            <a:pPr algn="ctr"/>
            <a:r>
              <a:rPr lang="en-CA" sz="4800" b="1" dirty="0" smtClean="0"/>
              <a:t>New categories needed!</a:t>
            </a:r>
          </a:p>
          <a:p>
            <a:endParaRPr lang="en-CA" sz="4000" b="1" dirty="0"/>
          </a:p>
        </p:txBody>
      </p:sp>
      <p:pic>
        <p:nvPicPr>
          <p:cNvPr id="5" name="Picture 4"/>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13433985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2" y="1484172"/>
            <a:ext cx="11056257" cy="3200876"/>
          </a:xfrm>
          <a:prstGeom prst="rect">
            <a:avLst/>
          </a:prstGeom>
          <a:noFill/>
        </p:spPr>
        <p:txBody>
          <a:bodyPr wrap="square" rtlCol="0">
            <a:spAutoFit/>
          </a:bodyPr>
          <a:lstStyle/>
          <a:p>
            <a:r>
              <a:rPr lang="en-CA" sz="5400" b="1" dirty="0" smtClean="0">
                <a:effectLst>
                  <a:outerShdw blurRad="38100" dist="38100" dir="2700000" algn="tl">
                    <a:srgbClr val="000000">
                      <a:alpha val="43137"/>
                    </a:srgbClr>
                  </a:outerShdw>
                </a:effectLst>
              </a:rPr>
              <a:t>Potential New Alternative Categories</a:t>
            </a:r>
          </a:p>
          <a:p>
            <a:endParaRPr lang="en-CA" sz="5400" b="1" dirty="0" smtClean="0">
              <a:effectLst>
                <a:outerShdw blurRad="38100" dist="38100" dir="2700000" algn="tl">
                  <a:srgbClr val="000000">
                    <a:alpha val="43137"/>
                  </a:srgbClr>
                </a:outerShdw>
              </a:effectLst>
            </a:endParaRPr>
          </a:p>
          <a:p>
            <a:pPr algn="ctr"/>
            <a:r>
              <a:rPr lang="en-CA" sz="4800" b="1" dirty="0" smtClean="0"/>
              <a:t>Global Macro?</a:t>
            </a:r>
          </a:p>
          <a:p>
            <a:endParaRPr lang="en-CA" sz="4000" b="1" dirty="0"/>
          </a:p>
        </p:txBody>
      </p:sp>
      <p:sp>
        <p:nvSpPr>
          <p:cNvPr id="4" name="Rounded Rectangle 3"/>
          <p:cNvSpPr/>
          <p:nvPr/>
        </p:nvSpPr>
        <p:spPr>
          <a:xfrm>
            <a:off x="310242" y="4422542"/>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Equity Focused</a:t>
            </a:r>
            <a:endParaRPr lang="en-CA" b="1" dirty="0">
              <a:ln w="0"/>
              <a:solidFill>
                <a:sysClr val="windowText" lastClr="000000"/>
              </a:solidFill>
            </a:endParaRPr>
          </a:p>
        </p:txBody>
      </p:sp>
      <p:sp>
        <p:nvSpPr>
          <p:cNvPr id="5" name="Rounded Rectangle 4"/>
          <p:cNvSpPr/>
          <p:nvPr/>
        </p:nvSpPr>
        <p:spPr>
          <a:xfrm>
            <a:off x="4366531" y="4422542"/>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Multi-Strategy</a:t>
            </a:r>
            <a:endParaRPr lang="en-CA" b="1" dirty="0">
              <a:ln w="0"/>
              <a:solidFill>
                <a:sysClr val="windowText" lastClr="000000"/>
              </a:solidFill>
            </a:endParaRPr>
          </a:p>
        </p:txBody>
      </p:sp>
      <p:sp>
        <p:nvSpPr>
          <p:cNvPr id="7" name="Rounded Rectangle 6"/>
          <p:cNvSpPr/>
          <p:nvPr/>
        </p:nvSpPr>
        <p:spPr>
          <a:xfrm>
            <a:off x="8273142" y="4422541"/>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Other</a:t>
            </a:r>
            <a:endParaRPr lang="en-CA" b="1" dirty="0">
              <a:ln w="0"/>
              <a:solidFill>
                <a:sysClr val="windowText" lastClr="000000"/>
              </a:solidFill>
            </a:endParaRPr>
          </a:p>
        </p:txBody>
      </p:sp>
      <p:cxnSp>
        <p:nvCxnSpPr>
          <p:cNvPr id="8" name="Straight Arrow Connector 7"/>
          <p:cNvCxnSpPr/>
          <p:nvPr/>
        </p:nvCxnSpPr>
        <p:spPr>
          <a:xfrm flipV="1">
            <a:off x="1638300" y="3860800"/>
            <a:ext cx="3111500" cy="56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a:stCxn id="5" idx="0"/>
          </p:cNvCxnSpPr>
          <p:nvPr/>
        </p:nvCxnSpPr>
        <p:spPr>
          <a:xfrm flipV="1">
            <a:off x="5838370" y="3987800"/>
            <a:ext cx="0" cy="4347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p:cNvCxnSpPr>
            <a:stCxn id="7" idx="0"/>
          </p:cNvCxnSpPr>
          <p:nvPr/>
        </p:nvCxnSpPr>
        <p:spPr>
          <a:xfrm flipH="1" flipV="1">
            <a:off x="6756400" y="3860800"/>
            <a:ext cx="2988581" cy="56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5" name="Picture 14"/>
          <p:cNvPicPr>
            <a:picLocks noChangeAspect="1"/>
          </p:cNvPicPr>
          <p:nvPr/>
        </p:nvPicPr>
        <p:blipFill>
          <a:blip r:embed="rId3"/>
          <a:stretch>
            <a:fillRect/>
          </a:stretch>
        </p:blipFill>
        <p:spPr>
          <a:xfrm>
            <a:off x="8997419" y="5751099"/>
            <a:ext cx="3194581" cy="1121761"/>
          </a:xfrm>
          <a:prstGeom prst="rect">
            <a:avLst/>
          </a:prstGeom>
        </p:spPr>
      </p:pic>
    </p:spTree>
    <p:extLst>
      <p:ext uri="{BB962C8B-B14F-4D97-AF65-F5344CB8AC3E}">
        <p14:creationId xmlns:p14="http://schemas.microsoft.com/office/powerpoint/2010/main" val="18783295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2" y="1484172"/>
            <a:ext cx="11056257" cy="3200876"/>
          </a:xfrm>
          <a:prstGeom prst="rect">
            <a:avLst/>
          </a:prstGeom>
          <a:noFill/>
        </p:spPr>
        <p:txBody>
          <a:bodyPr wrap="square" rtlCol="0">
            <a:spAutoFit/>
          </a:bodyPr>
          <a:lstStyle/>
          <a:p>
            <a:r>
              <a:rPr lang="en-CA" sz="5400" b="1" dirty="0" smtClean="0">
                <a:effectLst>
                  <a:outerShdw blurRad="38100" dist="38100" dir="2700000" algn="tl">
                    <a:srgbClr val="000000">
                      <a:alpha val="43137"/>
                    </a:srgbClr>
                  </a:outerShdw>
                </a:effectLst>
              </a:rPr>
              <a:t>Potential New Alternative Categories</a:t>
            </a:r>
          </a:p>
          <a:p>
            <a:endParaRPr lang="en-CA" sz="5400" b="1" dirty="0" smtClean="0">
              <a:effectLst>
                <a:outerShdw blurRad="38100" dist="38100" dir="2700000" algn="tl">
                  <a:srgbClr val="000000">
                    <a:alpha val="43137"/>
                  </a:srgbClr>
                </a:outerShdw>
              </a:effectLst>
            </a:endParaRPr>
          </a:p>
          <a:p>
            <a:pPr algn="ctr"/>
            <a:r>
              <a:rPr lang="en-CA" sz="4800" b="1" dirty="0" smtClean="0"/>
              <a:t>Absolute Return?</a:t>
            </a:r>
          </a:p>
          <a:p>
            <a:endParaRPr lang="en-CA" sz="4000" b="1" dirty="0"/>
          </a:p>
        </p:txBody>
      </p:sp>
      <p:sp>
        <p:nvSpPr>
          <p:cNvPr id="4" name="Rounded Rectangle 3"/>
          <p:cNvSpPr/>
          <p:nvPr/>
        </p:nvSpPr>
        <p:spPr>
          <a:xfrm>
            <a:off x="310242" y="4422542"/>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Market Neutral</a:t>
            </a:r>
            <a:endParaRPr lang="en-CA" b="1" dirty="0">
              <a:ln w="0"/>
              <a:solidFill>
                <a:sysClr val="windowText" lastClr="000000"/>
              </a:solidFill>
            </a:endParaRPr>
          </a:p>
        </p:txBody>
      </p:sp>
      <p:sp>
        <p:nvSpPr>
          <p:cNvPr id="5" name="Rounded Rectangle 4"/>
          <p:cNvSpPr/>
          <p:nvPr/>
        </p:nvSpPr>
        <p:spPr>
          <a:xfrm>
            <a:off x="4366531" y="4422542"/>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Multi-Strategy</a:t>
            </a:r>
            <a:endParaRPr lang="en-CA" b="1" dirty="0">
              <a:ln w="0"/>
              <a:solidFill>
                <a:sysClr val="windowText" lastClr="000000"/>
              </a:solidFill>
            </a:endParaRPr>
          </a:p>
        </p:txBody>
      </p:sp>
      <p:sp>
        <p:nvSpPr>
          <p:cNvPr id="7" name="Rounded Rectangle 6"/>
          <p:cNvSpPr/>
          <p:nvPr/>
        </p:nvSpPr>
        <p:spPr>
          <a:xfrm>
            <a:off x="8273142" y="4422541"/>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Credit Focused</a:t>
            </a:r>
            <a:endParaRPr lang="en-CA" b="1" dirty="0">
              <a:ln w="0"/>
              <a:solidFill>
                <a:sysClr val="windowText" lastClr="000000"/>
              </a:solidFill>
            </a:endParaRPr>
          </a:p>
        </p:txBody>
      </p:sp>
      <p:cxnSp>
        <p:nvCxnSpPr>
          <p:cNvPr id="8" name="Straight Arrow Connector 7"/>
          <p:cNvCxnSpPr/>
          <p:nvPr/>
        </p:nvCxnSpPr>
        <p:spPr>
          <a:xfrm flipV="1">
            <a:off x="1638300" y="3860800"/>
            <a:ext cx="3111500" cy="56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a:stCxn id="5" idx="0"/>
          </p:cNvCxnSpPr>
          <p:nvPr/>
        </p:nvCxnSpPr>
        <p:spPr>
          <a:xfrm flipV="1">
            <a:off x="5838370" y="3987800"/>
            <a:ext cx="0" cy="4347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p:cNvCxnSpPr>
            <a:stCxn id="7" idx="0"/>
          </p:cNvCxnSpPr>
          <p:nvPr/>
        </p:nvCxnSpPr>
        <p:spPr>
          <a:xfrm flipH="1" flipV="1">
            <a:off x="6756400" y="3860800"/>
            <a:ext cx="2988581" cy="561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4278148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2" y="1484172"/>
            <a:ext cx="11056257" cy="3200876"/>
          </a:xfrm>
          <a:prstGeom prst="rect">
            <a:avLst/>
          </a:prstGeom>
          <a:noFill/>
        </p:spPr>
        <p:txBody>
          <a:bodyPr wrap="square" rtlCol="0">
            <a:spAutoFit/>
          </a:bodyPr>
          <a:lstStyle/>
          <a:p>
            <a:r>
              <a:rPr lang="en-CA" sz="5400" b="1" dirty="0" smtClean="0">
                <a:effectLst>
                  <a:outerShdw blurRad="38100" dist="38100" dir="2700000" algn="tl">
                    <a:srgbClr val="000000">
                      <a:alpha val="43137"/>
                    </a:srgbClr>
                  </a:outerShdw>
                </a:effectLst>
              </a:rPr>
              <a:t>Potential New Alternative Categories</a:t>
            </a:r>
          </a:p>
          <a:p>
            <a:endParaRPr lang="en-CA" sz="5400" b="1" dirty="0" smtClean="0">
              <a:effectLst>
                <a:outerShdw blurRad="38100" dist="38100" dir="2700000" algn="tl">
                  <a:srgbClr val="000000">
                    <a:alpha val="43137"/>
                  </a:srgbClr>
                </a:outerShdw>
              </a:effectLst>
            </a:endParaRPr>
          </a:p>
          <a:p>
            <a:pPr algn="ctr"/>
            <a:r>
              <a:rPr lang="en-CA" sz="4800" b="1" dirty="0" smtClean="0"/>
              <a:t>Private Equity &amp; Private Credit?</a:t>
            </a:r>
          </a:p>
          <a:p>
            <a:endParaRPr lang="en-CA" sz="4000" b="1" dirty="0"/>
          </a:p>
        </p:txBody>
      </p:sp>
      <p:sp>
        <p:nvSpPr>
          <p:cNvPr id="5" name="Rounded Rectangle 4"/>
          <p:cNvSpPr/>
          <p:nvPr/>
        </p:nvSpPr>
        <p:spPr>
          <a:xfrm>
            <a:off x="4366531" y="4422542"/>
            <a:ext cx="2943678" cy="880609"/>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Other</a:t>
            </a:r>
            <a:endParaRPr lang="en-CA" b="1" dirty="0">
              <a:ln w="0"/>
              <a:solidFill>
                <a:sysClr val="windowText" lastClr="000000"/>
              </a:solidFill>
            </a:endParaRPr>
          </a:p>
        </p:txBody>
      </p:sp>
      <p:cxnSp>
        <p:nvCxnSpPr>
          <p:cNvPr id="11" name="Straight Arrow Connector 10"/>
          <p:cNvCxnSpPr>
            <a:stCxn id="5" idx="0"/>
          </p:cNvCxnSpPr>
          <p:nvPr/>
        </p:nvCxnSpPr>
        <p:spPr>
          <a:xfrm flipV="1">
            <a:off x="5838370" y="3987800"/>
            <a:ext cx="0" cy="43474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917371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26572" y="1812472"/>
            <a:ext cx="10287000" cy="6617196"/>
          </a:xfrm>
          <a:prstGeom prst="rect">
            <a:avLst/>
          </a:prstGeom>
          <a:noFill/>
        </p:spPr>
        <p:txBody>
          <a:bodyPr wrap="square" rtlCol="0">
            <a:spAutoFit/>
          </a:bodyPr>
          <a:lstStyle/>
          <a:p>
            <a:r>
              <a:rPr lang="en-CA" sz="5400" b="1" dirty="0" smtClean="0">
                <a:effectLst>
                  <a:outerShdw blurRad="38100" dist="38100" dir="2700000" algn="tl">
                    <a:srgbClr val="000000">
                      <a:alpha val="43137"/>
                    </a:srgbClr>
                  </a:outerShdw>
                </a:effectLst>
              </a:rPr>
              <a:t>Presentation Overview</a:t>
            </a:r>
          </a:p>
          <a:p>
            <a:endParaRPr lang="en-CA" sz="2000" dirty="0"/>
          </a:p>
          <a:p>
            <a:pPr marL="342900" indent="-342900">
              <a:buFont typeface="Arial" panose="020B0604020202020204" pitchFamily="34" charset="0"/>
              <a:buChar char="•"/>
            </a:pPr>
            <a:endParaRPr lang="en-CA" sz="2000" dirty="0" smtClean="0"/>
          </a:p>
          <a:p>
            <a:pPr marL="342900" indent="-342900">
              <a:buFont typeface="Arial" panose="020B0604020202020204" pitchFamily="34" charset="0"/>
              <a:buChar char="•"/>
            </a:pPr>
            <a:r>
              <a:rPr lang="en-CA" sz="2400" dirty="0" smtClean="0"/>
              <a:t>CIFSC Background</a:t>
            </a:r>
          </a:p>
          <a:p>
            <a:pPr marL="342900" indent="-342900">
              <a:buFont typeface="Arial" panose="020B0604020202020204" pitchFamily="34" charset="0"/>
              <a:buChar char="•"/>
            </a:pPr>
            <a:endParaRPr lang="en-CA" sz="2400" dirty="0" smtClean="0"/>
          </a:p>
          <a:p>
            <a:pPr marL="342900" indent="-342900">
              <a:buFont typeface="Arial" panose="020B0604020202020204" pitchFamily="34" charset="0"/>
              <a:buChar char="•"/>
            </a:pPr>
            <a:r>
              <a:rPr lang="en-CA" sz="2400" dirty="0" smtClean="0"/>
              <a:t>Alternative Category Overview</a:t>
            </a:r>
            <a:endParaRPr lang="en-CA" sz="2400" dirty="0"/>
          </a:p>
          <a:p>
            <a:pPr marL="342900" indent="-342900">
              <a:buFont typeface="Arial" panose="020B0604020202020204" pitchFamily="34" charset="0"/>
              <a:buChar char="•"/>
            </a:pPr>
            <a:endParaRPr lang="en-CA" sz="2400" dirty="0" smtClean="0"/>
          </a:p>
          <a:p>
            <a:pPr marL="342900" indent="-342900">
              <a:buFont typeface="Arial" panose="020B0604020202020204" pitchFamily="34" charset="0"/>
              <a:buChar char="•"/>
            </a:pPr>
            <a:r>
              <a:rPr lang="en-CA" sz="2400" dirty="0" smtClean="0"/>
              <a:t>Potential New Alternative Category Segments</a:t>
            </a:r>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r>
              <a:rPr lang="en-CA" sz="2400" dirty="0" smtClean="0"/>
              <a:t>Performance Comparisons and Benchmark Selection</a:t>
            </a:r>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r>
              <a:rPr lang="en-CA" sz="2400" dirty="0" smtClean="0"/>
              <a:t>Risk Ratings</a:t>
            </a:r>
          </a:p>
          <a:p>
            <a:pPr marL="342900" indent="-342900">
              <a:buFont typeface="Arial" panose="020B0604020202020204" pitchFamily="34" charset="0"/>
              <a:buChar char="•"/>
            </a:pPr>
            <a:endParaRPr lang="en-CA" sz="2000" dirty="0" smtClean="0"/>
          </a:p>
          <a:p>
            <a:endParaRPr lang="en-CA" sz="5400" b="1" dirty="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7419" y="5736239"/>
            <a:ext cx="3194581" cy="1121761"/>
          </a:xfrm>
          <a:prstGeom prst="rect">
            <a:avLst/>
          </a:prstGeom>
        </p:spPr>
      </p:pic>
    </p:spTree>
    <p:extLst>
      <p:ext uri="{BB962C8B-B14F-4D97-AF65-F5344CB8AC3E}">
        <p14:creationId xmlns:p14="http://schemas.microsoft.com/office/powerpoint/2010/main" val="11689881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2662267"/>
          </a:xfrm>
          <a:prstGeom prst="rect">
            <a:avLst/>
          </a:prstGeom>
          <a:noFill/>
        </p:spPr>
        <p:txBody>
          <a:bodyPr wrap="square" rtlCol="0">
            <a:spAutoFit/>
          </a:bodyPr>
          <a:lstStyle/>
          <a:p>
            <a:r>
              <a:rPr lang="en-CA" sz="4500" b="1" dirty="0" smtClean="0">
                <a:effectLst>
                  <a:outerShdw blurRad="38100" dist="38100" dir="2700000" algn="tl">
                    <a:srgbClr val="000000">
                      <a:alpha val="43137"/>
                    </a:srgbClr>
                  </a:outerShdw>
                </a:effectLst>
              </a:rPr>
              <a:t>Performance Comparisons &amp; Benchmark Selection</a:t>
            </a:r>
          </a:p>
          <a:p>
            <a:endParaRPr lang="en-CA" sz="4500" b="1" dirty="0" smtClean="0">
              <a:effectLst>
                <a:outerShdw blurRad="38100" dist="38100" dir="2700000" algn="tl">
                  <a:srgbClr val="000000">
                    <a:alpha val="43137"/>
                  </a:srgbClr>
                </a:outerShdw>
              </a:effectLst>
            </a:endParaRPr>
          </a:p>
          <a:p>
            <a:r>
              <a:rPr lang="en-CA" sz="3200" b="1" dirty="0" smtClean="0"/>
              <a:t>The CIFSC does not do performance rankings or benchmark selection</a:t>
            </a:r>
          </a:p>
          <a:p>
            <a:endParaRPr lang="en-CA" sz="4500" b="1" dirty="0"/>
          </a:p>
        </p:txBody>
      </p:sp>
      <p:sp>
        <p:nvSpPr>
          <p:cNvPr id="7" name="Right Arrow 6"/>
          <p:cNvSpPr/>
          <p:nvPr/>
        </p:nvSpPr>
        <p:spPr>
          <a:xfrm rot="5400000">
            <a:off x="4930775" y="4087264"/>
            <a:ext cx="1403350" cy="5842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8" name="TextBox 7"/>
          <p:cNvSpPr txBox="1"/>
          <p:nvPr/>
        </p:nvSpPr>
        <p:spPr>
          <a:xfrm>
            <a:off x="4292600" y="5199724"/>
            <a:ext cx="4076700" cy="861774"/>
          </a:xfrm>
          <a:prstGeom prst="rect">
            <a:avLst/>
          </a:prstGeom>
          <a:noFill/>
        </p:spPr>
        <p:txBody>
          <a:bodyPr wrap="square" rtlCol="0">
            <a:spAutoFit/>
          </a:bodyPr>
          <a:lstStyle/>
          <a:p>
            <a:r>
              <a:rPr lang="en-CA" sz="3200" b="1" dirty="0"/>
              <a:t>Data</a:t>
            </a:r>
            <a:r>
              <a:rPr lang="en-CA" dirty="0" smtClean="0"/>
              <a:t> </a:t>
            </a:r>
            <a:r>
              <a:rPr lang="en-CA" sz="3200" b="1" dirty="0"/>
              <a:t>Providers</a:t>
            </a:r>
          </a:p>
          <a:p>
            <a:endParaRPr lang="en-CA" dirty="0"/>
          </a:p>
        </p:txBody>
      </p:sp>
    </p:spTree>
    <p:extLst>
      <p:ext uri="{BB962C8B-B14F-4D97-AF65-F5344CB8AC3E}">
        <p14:creationId xmlns:p14="http://schemas.microsoft.com/office/powerpoint/2010/main" val="40891529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4724370"/>
          </a:xfrm>
          <a:prstGeom prst="rect">
            <a:avLst/>
          </a:prstGeom>
          <a:noFill/>
        </p:spPr>
        <p:txBody>
          <a:bodyPr wrap="square" rtlCol="0">
            <a:spAutoFit/>
          </a:bodyPr>
          <a:lstStyle/>
          <a:p>
            <a:r>
              <a:rPr lang="en-CA" sz="4500" b="1" dirty="0" smtClean="0">
                <a:effectLst>
                  <a:outerShdw blurRad="38100" dist="38100" dir="2700000" algn="tl">
                    <a:srgbClr val="000000">
                      <a:alpha val="43137"/>
                    </a:srgbClr>
                  </a:outerShdw>
                </a:effectLst>
              </a:rPr>
              <a:t>Performance Comparisons &amp; Benchmark Selection</a:t>
            </a:r>
          </a:p>
          <a:p>
            <a:endParaRPr lang="en-CA" sz="3200" b="1" dirty="0" smtClean="0"/>
          </a:p>
          <a:p>
            <a:r>
              <a:rPr lang="en-CA" sz="3200" b="1" dirty="0" smtClean="0"/>
              <a:t>No rankings </a:t>
            </a:r>
            <a:r>
              <a:rPr lang="en-CA" sz="3200" b="1" dirty="0"/>
              <a:t>for the first </a:t>
            </a:r>
            <a:r>
              <a:rPr lang="en-CA" sz="3200" b="1" dirty="0" smtClean="0"/>
              <a:t>year: </a:t>
            </a:r>
          </a:p>
          <a:p>
            <a:endParaRPr lang="en-CA" sz="3200" b="1" dirty="0"/>
          </a:p>
          <a:p>
            <a:pPr marL="514350" indent="-514350">
              <a:buAutoNum type="arabicPeriod"/>
            </a:pPr>
            <a:r>
              <a:rPr lang="en-CA" sz="3200" b="1" dirty="0" smtClean="0"/>
              <a:t>Higher than normal fund movement expected</a:t>
            </a:r>
          </a:p>
          <a:p>
            <a:pPr marL="514350" indent="-514350">
              <a:buAutoNum type="arabicPeriod"/>
            </a:pPr>
            <a:r>
              <a:rPr lang="en-CA" sz="3200" b="1" dirty="0" smtClean="0"/>
              <a:t>New funds                 no historical data</a:t>
            </a:r>
          </a:p>
          <a:p>
            <a:pPr marL="514350" indent="-514350">
              <a:buAutoNum type="arabicPeriod"/>
            </a:pPr>
            <a:r>
              <a:rPr lang="en-CA" sz="3200" b="1" dirty="0" smtClean="0"/>
              <a:t>Risk / Return profiles might not align</a:t>
            </a:r>
          </a:p>
          <a:p>
            <a:pPr marL="514350" indent="-514350">
              <a:buAutoNum type="arabicPeriod"/>
            </a:pPr>
            <a:r>
              <a:rPr lang="en-CA" sz="3200" b="1" dirty="0" smtClean="0"/>
              <a:t>Small number of funds in some categories </a:t>
            </a:r>
          </a:p>
          <a:p>
            <a:pPr marL="514350" indent="-514350">
              <a:buAutoNum type="arabicPeriod"/>
            </a:pPr>
            <a:r>
              <a:rPr lang="en-CA" sz="3200" b="1" dirty="0" smtClean="0"/>
              <a:t>Splitting out new categories in a year </a:t>
            </a:r>
            <a:endParaRPr lang="en-CA" sz="3200" b="1" dirty="0"/>
          </a:p>
        </p:txBody>
      </p:sp>
      <p:sp>
        <p:nvSpPr>
          <p:cNvPr id="9" name="Right Arrow 8"/>
          <p:cNvSpPr/>
          <p:nvPr/>
        </p:nvSpPr>
        <p:spPr>
          <a:xfrm>
            <a:off x="2687888" y="4223215"/>
            <a:ext cx="1071312" cy="39958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5691506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277273"/>
          </a:xfrm>
          <a:prstGeom prst="rect">
            <a:avLst/>
          </a:prstGeom>
          <a:noFill/>
        </p:spPr>
        <p:txBody>
          <a:bodyPr wrap="square" rtlCol="0">
            <a:spAutoFit/>
          </a:bodyPr>
          <a:lstStyle/>
          <a:p>
            <a:r>
              <a:rPr lang="en-CA" sz="4500" b="1" dirty="0" smtClean="0">
                <a:effectLst>
                  <a:outerShdw blurRad="38100" dist="38100" dir="2700000" algn="tl">
                    <a:srgbClr val="000000">
                      <a:alpha val="43137"/>
                    </a:srgbClr>
                  </a:outerShdw>
                </a:effectLst>
              </a:rPr>
              <a:t>Performance Comparisons &amp; Benchmark Selection</a:t>
            </a:r>
          </a:p>
          <a:p>
            <a:endParaRPr lang="en-CA" sz="3200" b="1" dirty="0" smtClean="0"/>
          </a:p>
        </p:txBody>
      </p:sp>
      <p:sp>
        <p:nvSpPr>
          <p:cNvPr id="5" name="TextBox 4"/>
          <p:cNvSpPr txBox="1"/>
          <p:nvPr/>
        </p:nvSpPr>
        <p:spPr>
          <a:xfrm>
            <a:off x="1158485" y="3259444"/>
            <a:ext cx="9461500" cy="584775"/>
          </a:xfrm>
          <a:prstGeom prst="rect">
            <a:avLst/>
          </a:prstGeom>
          <a:noFill/>
        </p:spPr>
        <p:txBody>
          <a:bodyPr wrap="square" rtlCol="0">
            <a:spAutoFit/>
          </a:bodyPr>
          <a:lstStyle/>
          <a:p>
            <a:pPr lvl="0"/>
            <a:r>
              <a:rPr lang="en-CA" sz="3200" b="1" dirty="0">
                <a:solidFill>
                  <a:prstClr val="black"/>
                </a:solidFill>
              </a:rPr>
              <a:t>ALT Mutual Fund XYZ 		</a:t>
            </a:r>
            <a:r>
              <a:rPr lang="en-CA" sz="3200" b="1" dirty="0" smtClean="0">
                <a:solidFill>
                  <a:prstClr val="black"/>
                </a:solidFill>
              </a:rPr>
              <a:t>	ALT </a:t>
            </a:r>
            <a:r>
              <a:rPr lang="en-CA" sz="3200" b="1" dirty="0">
                <a:solidFill>
                  <a:prstClr val="black"/>
                </a:solidFill>
              </a:rPr>
              <a:t>Mutual Fund 123	</a:t>
            </a:r>
          </a:p>
        </p:txBody>
      </p:sp>
      <p:sp>
        <p:nvSpPr>
          <p:cNvPr id="8" name="Chevron 7"/>
          <p:cNvSpPr/>
          <p:nvPr/>
        </p:nvSpPr>
        <p:spPr>
          <a:xfrm>
            <a:off x="5539037" y="3139081"/>
            <a:ext cx="700396" cy="825500"/>
          </a:xfrm>
          <a:prstGeom prst="chevron">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solidFill>
                <a:schemeClr val="tx1"/>
              </a:solidFill>
            </a:endParaRPr>
          </a:p>
        </p:txBody>
      </p:sp>
    </p:spTree>
    <p:extLst>
      <p:ext uri="{BB962C8B-B14F-4D97-AF65-F5344CB8AC3E}">
        <p14:creationId xmlns:p14="http://schemas.microsoft.com/office/powerpoint/2010/main" val="725569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277273"/>
          </a:xfrm>
          <a:prstGeom prst="rect">
            <a:avLst/>
          </a:prstGeom>
          <a:noFill/>
        </p:spPr>
        <p:txBody>
          <a:bodyPr wrap="square" rtlCol="0">
            <a:spAutoFit/>
          </a:bodyPr>
          <a:lstStyle/>
          <a:p>
            <a:r>
              <a:rPr lang="en-CA" sz="4500" b="1" dirty="0" smtClean="0">
                <a:effectLst>
                  <a:outerShdw blurRad="38100" dist="38100" dir="2700000" algn="tl">
                    <a:srgbClr val="000000">
                      <a:alpha val="43137"/>
                    </a:srgbClr>
                  </a:outerShdw>
                </a:effectLst>
              </a:rPr>
              <a:t>Performance Comparisons &amp; Benchmark Selection</a:t>
            </a:r>
          </a:p>
          <a:p>
            <a:endParaRPr lang="en-CA" sz="3200" b="1" dirty="0" smtClean="0"/>
          </a:p>
        </p:txBody>
      </p:sp>
      <p:sp>
        <p:nvSpPr>
          <p:cNvPr id="5" name="TextBox 4"/>
          <p:cNvSpPr txBox="1"/>
          <p:nvPr/>
        </p:nvSpPr>
        <p:spPr>
          <a:xfrm>
            <a:off x="1158485" y="3259444"/>
            <a:ext cx="9461500" cy="584775"/>
          </a:xfrm>
          <a:prstGeom prst="rect">
            <a:avLst/>
          </a:prstGeom>
          <a:noFill/>
        </p:spPr>
        <p:txBody>
          <a:bodyPr wrap="square" rtlCol="0">
            <a:spAutoFit/>
          </a:bodyPr>
          <a:lstStyle/>
          <a:p>
            <a:pPr lvl="0"/>
            <a:r>
              <a:rPr lang="en-CA" sz="3200" b="1" dirty="0">
                <a:solidFill>
                  <a:prstClr val="black"/>
                </a:solidFill>
              </a:rPr>
              <a:t>	</a:t>
            </a:r>
          </a:p>
        </p:txBody>
      </p:sp>
      <p:pic>
        <p:nvPicPr>
          <p:cNvPr id="11266" name="Picture 2" descr="Related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9910" y="2761445"/>
            <a:ext cx="4438650" cy="303847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797300" y="3259444"/>
            <a:ext cx="1270000" cy="933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CA"/>
          </a:p>
        </p:txBody>
      </p:sp>
    </p:spTree>
    <p:extLst>
      <p:ext uri="{BB962C8B-B14F-4D97-AF65-F5344CB8AC3E}">
        <p14:creationId xmlns:p14="http://schemas.microsoft.com/office/powerpoint/2010/main" val="688182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277273"/>
          </a:xfrm>
          <a:prstGeom prst="rect">
            <a:avLst/>
          </a:prstGeom>
          <a:noFill/>
        </p:spPr>
        <p:txBody>
          <a:bodyPr wrap="square" rtlCol="0">
            <a:spAutoFit/>
          </a:bodyPr>
          <a:lstStyle/>
          <a:p>
            <a:r>
              <a:rPr lang="en-CA" sz="4500" b="1" dirty="0" smtClean="0">
                <a:effectLst>
                  <a:outerShdw blurRad="38100" dist="38100" dir="2700000" algn="tl">
                    <a:srgbClr val="000000">
                      <a:alpha val="43137"/>
                    </a:srgbClr>
                  </a:outerShdw>
                </a:effectLst>
              </a:rPr>
              <a:t>Performance Comparisons &amp; Benchmark Selection</a:t>
            </a:r>
          </a:p>
          <a:p>
            <a:endParaRPr lang="en-CA" sz="3200" b="1" dirty="0" smtClean="0"/>
          </a:p>
        </p:txBody>
      </p:sp>
      <p:sp>
        <p:nvSpPr>
          <p:cNvPr id="5" name="TextBox 4"/>
          <p:cNvSpPr txBox="1"/>
          <p:nvPr/>
        </p:nvSpPr>
        <p:spPr>
          <a:xfrm>
            <a:off x="-406400" y="2469057"/>
            <a:ext cx="4038600" cy="584775"/>
          </a:xfrm>
          <a:prstGeom prst="rect">
            <a:avLst/>
          </a:prstGeom>
          <a:noFill/>
        </p:spPr>
        <p:txBody>
          <a:bodyPr wrap="square" rtlCol="0">
            <a:spAutoFit/>
          </a:bodyPr>
          <a:lstStyle/>
          <a:p>
            <a:pPr lvl="0"/>
            <a:r>
              <a:rPr lang="en-CA" sz="3200" b="1" dirty="0">
                <a:solidFill>
                  <a:prstClr val="black"/>
                </a:solidFill>
              </a:rPr>
              <a:t>	</a:t>
            </a:r>
            <a:r>
              <a:rPr lang="en-CA" sz="3200" b="1" u="sng" dirty="0" smtClean="0">
                <a:solidFill>
                  <a:prstClr val="black"/>
                </a:solidFill>
              </a:rPr>
              <a:t>CIFSC Categories</a:t>
            </a:r>
            <a:endParaRPr lang="en-CA" sz="3200" b="1" u="sng" dirty="0">
              <a:solidFill>
                <a:prstClr val="black"/>
              </a:solidFill>
            </a:endParaRPr>
          </a:p>
        </p:txBody>
      </p:sp>
      <p:sp>
        <p:nvSpPr>
          <p:cNvPr id="11" name="Rounded Rectangle 10"/>
          <p:cNvSpPr/>
          <p:nvPr/>
        </p:nvSpPr>
        <p:spPr>
          <a:xfrm>
            <a:off x="488042" y="5736239"/>
            <a:ext cx="2943678" cy="51103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Other</a:t>
            </a:r>
            <a:endParaRPr lang="en-CA" b="1" dirty="0">
              <a:ln w="0"/>
              <a:solidFill>
                <a:sysClr val="windowText" lastClr="000000"/>
              </a:solidFill>
            </a:endParaRPr>
          </a:p>
        </p:txBody>
      </p:sp>
      <p:sp>
        <p:nvSpPr>
          <p:cNvPr id="13" name="Rounded Rectangle 12"/>
          <p:cNvSpPr/>
          <p:nvPr/>
        </p:nvSpPr>
        <p:spPr>
          <a:xfrm>
            <a:off x="488042" y="5131364"/>
            <a:ext cx="2943678" cy="51103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Market Neutral</a:t>
            </a:r>
            <a:endParaRPr lang="en-CA" b="1" dirty="0">
              <a:ln w="0"/>
              <a:solidFill>
                <a:sysClr val="windowText" lastClr="000000"/>
              </a:solidFill>
            </a:endParaRPr>
          </a:p>
        </p:txBody>
      </p:sp>
      <p:sp>
        <p:nvSpPr>
          <p:cNvPr id="14" name="Rounded Rectangle 13"/>
          <p:cNvSpPr/>
          <p:nvPr/>
        </p:nvSpPr>
        <p:spPr>
          <a:xfrm>
            <a:off x="488042" y="4489169"/>
            <a:ext cx="2943678" cy="51103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Multi-Strategy</a:t>
            </a:r>
            <a:endParaRPr lang="en-CA" b="1" dirty="0">
              <a:ln w="0"/>
              <a:solidFill>
                <a:sysClr val="windowText" lastClr="000000"/>
              </a:solidFill>
            </a:endParaRPr>
          </a:p>
        </p:txBody>
      </p:sp>
      <p:sp>
        <p:nvSpPr>
          <p:cNvPr id="15" name="Rounded Rectangle 14"/>
          <p:cNvSpPr/>
          <p:nvPr/>
        </p:nvSpPr>
        <p:spPr>
          <a:xfrm>
            <a:off x="488042" y="3868212"/>
            <a:ext cx="2943678" cy="51103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Credit Focused</a:t>
            </a:r>
            <a:endParaRPr lang="en-CA" b="1" dirty="0">
              <a:ln w="0"/>
              <a:solidFill>
                <a:sysClr val="windowText" lastClr="000000"/>
              </a:solidFill>
            </a:endParaRPr>
          </a:p>
        </p:txBody>
      </p:sp>
      <p:sp>
        <p:nvSpPr>
          <p:cNvPr id="16" name="Rounded Rectangle 15"/>
          <p:cNvSpPr/>
          <p:nvPr/>
        </p:nvSpPr>
        <p:spPr>
          <a:xfrm>
            <a:off x="488042" y="3235295"/>
            <a:ext cx="2943678" cy="51103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Equity Focused</a:t>
            </a:r>
            <a:endParaRPr lang="en-CA" b="1" dirty="0">
              <a:ln w="0"/>
              <a:solidFill>
                <a:sysClr val="windowText" lastClr="000000"/>
              </a:solidFill>
            </a:endParaRPr>
          </a:p>
        </p:txBody>
      </p:sp>
      <p:sp>
        <p:nvSpPr>
          <p:cNvPr id="2" name="TextBox 1"/>
          <p:cNvSpPr txBox="1"/>
          <p:nvPr/>
        </p:nvSpPr>
        <p:spPr>
          <a:xfrm>
            <a:off x="6718300" y="2476752"/>
            <a:ext cx="4305300" cy="861774"/>
          </a:xfrm>
          <a:prstGeom prst="rect">
            <a:avLst/>
          </a:prstGeom>
          <a:noFill/>
        </p:spPr>
        <p:txBody>
          <a:bodyPr wrap="square" rtlCol="0">
            <a:spAutoFit/>
          </a:bodyPr>
          <a:lstStyle/>
          <a:p>
            <a:r>
              <a:rPr lang="en-CA" sz="3200" b="1" u="sng" dirty="0">
                <a:solidFill>
                  <a:prstClr val="black"/>
                </a:solidFill>
              </a:rPr>
              <a:t>Scotiabank Categories</a:t>
            </a:r>
          </a:p>
          <a:p>
            <a:endParaRPr lang="en-CA" dirty="0"/>
          </a:p>
        </p:txBody>
      </p:sp>
      <p:sp>
        <p:nvSpPr>
          <p:cNvPr id="17" name="Rounded Rectangle 16"/>
          <p:cNvSpPr/>
          <p:nvPr/>
        </p:nvSpPr>
        <p:spPr>
          <a:xfrm>
            <a:off x="6810109" y="3146218"/>
            <a:ext cx="3784600" cy="409782"/>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Equity Hedge </a:t>
            </a:r>
            <a:endParaRPr lang="en-CA" dirty="0">
              <a:solidFill>
                <a:sysClr val="windowText" lastClr="000000"/>
              </a:solidFill>
            </a:endParaRPr>
          </a:p>
        </p:txBody>
      </p:sp>
      <p:sp>
        <p:nvSpPr>
          <p:cNvPr id="20" name="Rounded Rectangle 19"/>
          <p:cNvSpPr/>
          <p:nvPr/>
        </p:nvSpPr>
        <p:spPr>
          <a:xfrm>
            <a:off x="6810109" y="5232676"/>
            <a:ext cx="3784600" cy="457212"/>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Global Macro</a:t>
            </a:r>
            <a:endParaRPr lang="en-CA" dirty="0">
              <a:solidFill>
                <a:sysClr val="windowText" lastClr="000000"/>
              </a:solidFill>
            </a:endParaRPr>
          </a:p>
        </p:txBody>
      </p:sp>
      <p:sp>
        <p:nvSpPr>
          <p:cNvPr id="21" name="Rounded Rectangle 20"/>
          <p:cNvSpPr/>
          <p:nvPr/>
        </p:nvSpPr>
        <p:spPr>
          <a:xfrm>
            <a:off x="6810109" y="3650868"/>
            <a:ext cx="3784600" cy="398875"/>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CTA</a:t>
            </a:r>
            <a:endParaRPr lang="en-CA" dirty="0">
              <a:solidFill>
                <a:sysClr val="windowText" lastClr="000000"/>
              </a:solidFill>
            </a:endParaRPr>
          </a:p>
        </p:txBody>
      </p:sp>
      <p:sp>
        <p:nvSpPr>
          <p:cNvPr id="22" name="Rounded Rectangle 21"/>
          <p:cNvSpPr/>
          <p:nvPr/>
        </p:nvSpPr>
        <p:spPr>
          <a:xfrm>
            <a:off x="6810109" y="4151401"/>
            <a:ext cx="3784600" cy="429279"/>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Equity Market Neutral</a:t>
            </a:r>
            <a:endParaRPr lang="en-CA" dirty="0">
              <a:solidFill>
                <a:sysClr val="windowText" lastClr="000000"/>
              </a:solidFill>
            </a:endParaRPr>
          </a:p>
        </p:txBody>
      </p:sp>
      <p:sp>
        <p:nvSpPr>
          <p:cNvPr id="23" name="Rounded Rectangle 22"/>
          <p:cNvSpPr/>
          <p:nvPr/>
        </p:nvSpPr>
        <p:spPr>
          <a:xfrm>
            <a:off x="6810109" y="4682338"/>
            <a:ext cx="3784600" cy="449026"/>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Fixed Income</a:t>
            </a:r>
            <a:endParaRPr lang="en-CA" dirty="0">
              <a:solidFill>
                <a:sysClr val="windowText" lastClr="000000"/>
              </a:solidFill>
            </a:endParaRPr>
          </a:p>
        </p:txBody>
      </p:sp>
      <p:sp>
        <p:nvSpPr>
          <p:cNvPr id="24" name="Rounded Rectangle 23"/>
          <p:cNvSpPr/>
          <p:nvPr/>
        </p:nvSpPr>
        <p:spPr>
          <a:xfrm>
            <a:off x="6810109" y="5782826"/>
            <a:ext cx="3784600" cy="457212"/>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smtClean="0">
                <a:solidFill>
                  <a:sysClr val="windowText" lastClr="000000"/>
                </a:solidFill>
              </a:rPr>
              <a:t>Multi-Strategy</a:t>
            </a:r>
            <a:endParaRPr lang="en-CA" dirty="0">
              <a:solidFill>
                <a:sysClr val="windowText" lastClr="000000"/>
              </a:solidFill>
            </a:endParaRPr>
          </a:p>
        </p:txBody>
      </p:sp>
    </p:spTree>
    <p:extLst>
      <p:ext uri="{BB962C8B-B14F-4D97-AF65-F5344CB8AC3E}">
        <p14:creationId xmlns:p14="http://schemas.microsoft.com/office/powerpoint/2010/main" val="29334365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969770"/>
          </a:xfrm>
          <a:prstGeom prst="rect">
            <a:avLst/>
          </a:prstGeom>
          <a:noFill/>
        </p:spPr>
        <p:txBody>
          <a:bodyPr wrap="square" rtlCol="0">
            <a:spAutoFit/>
          </a:bodyPr>
          <a:lstStyle/>
          <a:p>
            <a:pPr algn="ctr"/>
            <a:r>
              <a:rPr lang="en-CA" sz="4500" b="1" dirty="0">
                <a:effectLst>
                  <a:outerShdw blurRad="38100" dist="38100" dir="2700000" algn="tl">
                    <a:srgbClr val="000000">
                      <a:alpha val="43137"/>
                    </a:srgbClr>
                  </a:outerShdw>
                </a:effectLst>
              </a:rPr>
              <a:t>Risk </a:t>
            </a:r>
            <a:r>
              <a:rPr lang="en-CA" sz="4500" b="1" dirty="0" smtClean="0">
                <a:effectLst>
                  <a:outerShdw blurRad="38100" dist="38100" dir="2700000" algn="tl">
                    <a:srgbClr val="000000">
                      <a:alpha val="43137"/>
                    </a:srgbClr>
                  </a:outerShdw>
                </a:effectLst>
              </a:rPr>
              <a:t>Ratings</a:t>
            </a:r>
          </a:p>
          <a:p>
            <a:pPr algn="ctr"/>
            <a:endParaRPr lang="en-CA" sz="4500" b="1" dirty="0" smtClean="0">
              <a:effectLst>
                <a:outerShdw blurRad="38100" dist="38100" dir="2700000" algn="tl">
                  <a:srgbClr val="000000">
                    <a:alpha val="43137"/>
                  </a:srgbClr>
                </a:outerShdw>
              </a:effectLst>
            </a:endParaRPr>
          </a:p>
          <a:p>
            <a:pPr algn="ctr"/>
            <a:r>
              <a:rPr lang="en-CA" sz="3200" b="1" dirty="0" smtClean="0"/>
              <a:t>The CIFSC does not assign risk ratings</a:t>
            </a:r>
            <a:endParaRPr lang="en-CA" sz="3200" b="1" dirty="0"/>
          </a:p>
        </p:txBody>
      </p:sp>
      <p:sp>
        <p:nvSpPr>
          <p:cNvPr id="5" name="TextBox 4"/>
          <p:cNvSpPr txBox="1"/>
          <p:nvPr/>
        </p:nvSpPr>
        <p:spPr>
          <a:xfrm>
            <a:off x="1158485" y="3259444"/>
            <a:ext cx="9461500" cy="584775"/>
          </a:xfrm>
          <a:prstGeom prst="rect">
            <a:avLst/>
          </a:prstGeom>
          <a:noFill/>
        </p:spPr>
        <p:txBody>
          <a:bodyPr wrap="square" rtlCol="0">
            <a:spAutoFit/>
          </a:bodyPr>
          <a:lstStyle/>
          <a:p>
            <a:pPr lvl="0"/>
            <a:r>
              <a:rPr lang="en-CA" sz="3200" b="1" dirty="0">
                <a:solidFill>
                  <a:prstClr val="black"/>
                </a:solidFill>
              </a:rPr>
              <a:t>	</a:t>
            </a:r>
          </a:p>
        </p:txBody>
      </p:sp>
      <p:sp>
        <p:nvSpPr>
          <p:cNvPr id="8" name="Right Arrow 7"/>
          <p:cNvSpPr/>
          <p:nvPr/>
        </p:nvSpPr>
        <p:spPr>
          <a:xfrm rot="5400000">
            <a:off x="5394325" y="3944339"/>
            <a:ext cx="1403350" cy="5842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CA"/>
          </a:p>
        </p:txBody>
      </p:sp>
      <p:sp>
        <p:nvSpPr>
          <p:cNvPr id="2" name="TextBox 1"/>
          <p:cNvSpPr txBox="1"/>
          <p:nvPr/>
        </p:nvSpPr>
        <p:spPr>
          <a:xfrm>
            <a:off x="5143500" y="5062552"/>
            <a:ext cx="3175000" cy="584775"/>
          </a:xfrm>
          <a:prstGeom prst="rect">
            <a:avLst/>
          </a:prstGeom>
          <a:noFill/>
        </p:spPr>
        <p:txBody>
          <a:bodyPr wrap="square" rtlCol="0">
            <a:spAutoFit/>
          </a:bodyPr>
          <a:lstStyle/>
          <a:p>
            <a:r>
              <a:rPr lang="en-CA" sz="3200" b="1" dirty="0"/>
              <a:t>Regulators</a:t>
            </a:r>
          </a:p>
        </p:txBody>
      </p:sp>
    </p:spTree>
    <p:extLst>
      <p:ext uri="{BB962C8B-B14F-4D97-AF65-F5344CB8AC3E}">
        <p14:creationId xmlns:p14="http://schemas.microsoft.com/office/powerpoint/2010/main" val="26236698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477328"/>
          </a:xfrm>
          <a:prstGeom prst="rect">
            <a:avLst/>
          </a:prstGeom>
          <a:noFill/>
        </p:spPr>
        <p:txBody>
          <a:bodyPr wrap="square" rtlCol="0">
            <a:spAutoFit/>
          </a:bodyPr>
          <a:lstStyle/>
          <a:p>
            <a:pPr algn="ctr"/>
            <a:r>
              <a:rPr lang="en-CA" sz="4500" b="1" dirty="0">
                <a:effectLst>
                  <a:outerShdw blurRad="38100" dist="38100" dir="2700000" algn="tl">
                    <a:srgbClr val="000000">
                      <a:alpha val="43137"/>
                    </a:srgbClr>
                  </a:outerShdw>
                </a:effectLst>
              </a:rPr>
              <a:t>Risk </a:t>
            </a:r>
            <a:r>
              <a:rPr lang="en-CA" sz="4500" b="1" dirty="0" smtClean="0">
                <a:effectLst>
                  <a:outerShdw blurRad="38100" dist="38100" dir="2700000" algn="tl">
                    <a:srgbClr val="000000">
                      <a:alpha val="43137"/>
                    </a:srgbClr>
                  </a:outerShdw>
                </a:effectLst>
              </a:rPr>
              <a:t>Ratings</a:t>
            </a:r>
          </a:p>
          <a:p>
            <a:pPr algn="ctr"/>
            <a:endParaRPr lang="en-CA" sz="4500" b="1" dirty="0" smtClean="0">
              <a:effectLst>
                <a:outerShdw blurRad="38100" dist="38100" dir="2700000" algn="tl">
                  <a:srgbClr val="000000">
                    <a:alpha val="43137"/>
                  </a:srgbClr>
                </a:outerShdw>
              </a:effectLst>
            </a:endParaRPr>
          </a:p>
        </p:txBody>
      </p:sp>
      <p:sp>
        <p:nvSpPr>
          <p:cNvPr id="5" name="TextBox 4"/>
          <p:cNvSpPr txBox="1"/>
          <p:nvPr/>
        </p:nvSpPr>
        <p:spPr>
          <a:xfrm>
            <a:off x="1158485" y="3259444"/>
            <a:ext cx="9461500" cy="584775"/>
          </a:xfrm>
          <a:prstGeom prst="rect">
            <a:avLst/>
          </a:prstGeom>
          <a:noFill/>
        </p:spPr>
        <p:txBody>
          <a:bodyPr wrap="square" rtlCol="0">
            <a:spAutoFit/>
          </a:bodyPr>
          <a:lstStyle/>
          <a:p>
            <a:pPr lvl="0"/>
            <a:r>
              <a:rPr lang="en-CA" sz="3200" b="1" dirty="0">
                <a:solidFill>
                  <a:prstClr val="black"/>
                </a:solidFill>
              </a:rPr>
              <a:t>	</a:t>
            </a:r>
          </a:p>
        </p:txBody>
      </p:sp>
      <p:pic>
        <p:nvPicPr>
          <p:cNvPr id="7" name="Picture 6"/>
          <p:cNvPicPr>
            <a:picLocks noChangeAspect="1"/>
          </p:cNvPicPr>
          <p:nvPr/>
        </p:nvPicPr>
        <p:blipFill>
          <a:blip r:embed="rId4"/>
          <a:stretch>
            <a:fillRect/>
          </a:stretch>
        </p:blipFill>
        <p:spPr>
          <a:xfrm>
            <a:off x="5316265" y="2961500"/>
            <a:ext cx="6454540" cy="2502781"/>
          </a:xfrm>
          <a:prstGeom prst="rect">
            <a:avLst/>
          </a:prstGeom>
        </p:spPr>
      </p:pic>
      <p:sp>
        <p:nvSpPr>
          <p:cNvPr id="9" name="TextBox 8"/>
          <p:cNvSpPr txBox="1"/>
          <p:nvPr/>
        </p:nvSpPr>
        <p:spPr>
          <a:xfrm>
            <a:off x="976775" y="3243394"/>
            <a:ext cx="2260600" cy="1938992"/>
          </a:xfrm>
          <a:prstGeom prst="rect">
            <a:avLst/>
          </a:prstGeom>
          <a:noFill/>
          <a:ln>
            <a:solidFill>
              <a:schemeClr val="tx1"/>
            </a:solidFill>
          </a:ln>
        </p:spPr>
        <p:txBody>
          <a:bodyPr wrap="square" rtlCol="0">
            <a:spAutoFit/>
          </a:bodyPr>
          <a:lstStyle/>
          <a:p>
            <a:r>
              <a:rPr lang="en-CA" sz="4000" b="1" dirty="0" smtClean="0"/>
              <a:t>10 Year Standard Deviation</a:t>
            </a:r>
            <a:endParaRPr lang="en-CA" sz="4000" b="1" dirty="0"/>
          </a:p>
        </p:txBody>
      </p:sp>
      <p:sp>
        <p:nvSpPr>
          <p:cNvPr id="11" name="Right Brace 10"/>
          <p:cNvSpPr/>
          <p:nvPr/>
        </p:nvSpPr>
        <p:spPr>
          <a:xfrm>
            <a:off x="3828270" y="3496096"/>
            <a:ext cx="1066800" cy="1426569"/>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n-CA"/>
          </a:p>
        </p:txBody>
      </p:sp>
    </p:spTree>
    <p:extLst>
      <p:ext uri="{BB962C8B-B14F-4D97-AF65-F5344CB8AC3E}">
        <p14:creationId xmlns:p14="http://schemas.microsoft.com/office/powerpoint/2010/main" val="26718713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1477328"/>
          </a:xfrm>
          <a:prstGeom prst="rect">
            <a:avLst/>
          </a:prstGeom>
          <a:noFill/>
        </p:spPr>
        <p:txBody>
          <a:bodyPr wrap="square" rtlCol="0">
            <a:spAutoFit/>
          </a:bodyPr>
          <a:lstStyle/>
          <a:p>
            <a:pPr algn="ctr"/>
            <a:r>
              <a:rPr lang="en-CA" sz="4500" b="1" dirty="0">
                <a:effectLst>
                  <a:outerShdw blurRad="38100" dist="38100" dir="2700000" algn="tl">
                    <a:srgbClr val="000000">
                      <a:alpha val="43137"/>
                    </a:srgbClr>
                  </a:outerShdw>
                </a:effectLst>
              </a:rPr>
              <a:t>Risk </a:t>
            </a:r>
            <a:r>
              <a:rPr lang="en-CA" sz="4500" b="1" dirty="0" smtClean="0">
                <a:effectLst>
                  <a:outerShdw blurRad="38100" dist="38100" dir="2700000" algn="tl">
                    <a:srgbClr val="000000">
                      <a:alpha val="43137"/>
                    </a:srgbClr>
                  </a:outerShdw>
                </a:effectLst>
              </a:rPr>
              <a:t>Ratings</a:t>
            </a:r>
          </a:p>
          <a:p>
            <a:pPr algn="ctr"/>
            <a:endParaRPr lang="en-CA" sz="4500" b="1" dirty="0" smtClean="0">
              <a:effectLst>
                <a:outerShdw blurRad="38100" dist="38100" dir="2700000" algn="tl">
                  <a:srgbClr val="000000">
                    <a:alpha val="43137"/>
                  </a:srgbClr>
                </a:outerShdw>
              </a:effectLst>
            </a:endParaRPr>
          </a:p>
        </p:txBody>
      </p:sp>
      <p:sp>
        <p:nvSpPr>
          <p:cNvPr id="5" name="TextBox 4"/>
          <p:cNvSpPr txBox="1"/>
          <p:nvPr/>
        </p:nvSpPr>
        <p:spPr>
          <a:xfrm>
            <a:off x="1056884" y="3252523"/>
            <a:ext cx="9461500" cy="584775"/>
          </a:xfrm>
          <a:prstGeom prst="rect">
            <a:avLst/>
          </a:prstGeom>
          <a:noFill/>
        </p:spPr>
        <p:txBody>
          <a:bodyPr wrap="square" rtlCol="0">
            <a:spAutoFit/>
          </a:bodyPr>
          <a:lstStyle/>
          <a:p>
            <a:pPr lvl="0"/>
            <a:r>
              <a:rPr lang="en-CA" sz="3200" b="1" dirty="0">
                <a:solidFill>
                  <a:prstClr val="black"/>
                </a:solidFill>
              </a:rPr>
              <a:t>	</a:t>
            </a:r>
          </a:p>
        </p:txBody>
      </p:sp>
      <p:sp>
        <p:nvSpPr>
          <p:cNvPr id="10" name="Rounded Rectangle 9"/>
          <p:cNvSpPr/>
          <p:nvPr/>
        </p:nvSpPr>
        <p:spPr>
          <a:xfrm>
            <a:off x="1056885" y="2704015"/>
            <a:ext cx="2435615" cy="62230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Max Drawdown</a:t>
            </a:r>
            <a:endParaRPr lang="en-CA" b="1" dirty="0"/>
          </a:p>
        </p:txBody>
      </p:sp>
      <p:sp>
        <p:nvSpPr>
          <p:cNvPr id="12" name="Rounded Rectangle 11"/>
          <p:cNvSpPr/>
          <p:nvPr/>
        </p:nvSpPr>
        <p:spPr>
          <a:xfrm>
            <a:off x="1056884" y="3490304"/>
            <a:ext cx="2435615" cy="62230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Standard Deviation</a:t>
            </a:r>
            <a:endParaRPr lang="en-CA" b="1" dirty="0"/>
          </a:p>
        </p:txBody>
      </p:sp>
      <p:sp>
        <p:nvSpPr>
          <p:cNvPr id="13" name="Rounded Rectangle 12"/>
          <p:cNvSpPr/>
          <p:nvPr/>
        </p:nvSpPr>
        <p:spPr>
          <a:xfrm>
            <a:off x="1044184" y="4266479"/>
            <a:ext cx="2435615" cy="62230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Up/Down Capture</a:t>
            </a:r>
            <a:endParaRPr lang="en-CA" b="1" dirty="0"/>
          </a:p>
        </p:txBody>
      </p:sp>
      <p:sp>
        <p:nvSpPr>
          <p:cNvPr id="14" name="Rounded Rectangle 13"/>
          <p:cNvSpPr/>
          <p:nvPr/>
        </p:nvSpPr>
        <p:spPr>
          <a:xfrm>
            <a:off x="1044183" y="5022239"/>
            <a:ext cx="2435615" cy="62230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Batting Average</a:t>
            </a:r>
            <a:endParaRPr lang="en-CA" b="1" dirty="0"/>
          </a:p>
        </p:txBody>
      </p:sp>
      <p:sp>
        <p:nvSpPr>
          <p:cNvPr id="15" name="Rounded Rectangle 14"/>
          <p:cNvSpPr/>
          <p:nvPr/>
        </p:nvSpPr>
        <p:spPr>
          <a:xfrm>
            <a:off x="1044182" y="5736239"/>
            <a:ext cx="2435615" cy="62230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t>Liquidity</a:t>
            </a:r>
            <a:endParaRPr lang="en-CA" b="1" dirty="0"/>
          </a:p>
        </p:txBody>
      </p:sp>
      <p:sp>
        <p:nvSpPr>
          <p:cNvPr id="16" name="Rounded Rectangle 15"/>
          <p:cNvSpPr/>
          <p:nvPr/>
        </p:nvSpPr>
        <p:spPr>
          <a:xfrm>
            <a:off x="6096000" y="3552042"/>
            <a:ext cx="4422384" cy="209514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u="sng" dirty="0" smtClean="0"/>
              <a:t>Risk Rating</a:t>
            </a:r>
          </a:p>
          <a:p>
            <a:r>
              <a:rPr lang="en-CA" b="1" dirty="0" smtClean="0"/>
              <a:t>	Low </a:t>
            </a:r>
          </a:p>
          <a:p>
            <a:r>
              <a:rPr lang="en-CA" b="1" dirty="0" smtClean="0"/>
              <a:t>	Low to Medium</a:t>
            </a:r>
          </a:p>
          <a:p>
            <a:r>
              <a:rPr lang="en-CA" b="1" dirty="0" smtClean="0"/>
              <a:t>	Medium</a:t>
            </a:r>
          </a:p>
          <a:p>
            <a:r>
              <a:rPr lang="en-CA" b="1" dirty="0" smtClean="0"/>
              <a:t>	Medium to High</a:t>
            </a:r>
          </a:p>
          <a:p>
            <a:r>
              <a:rPr lang="en-CA" b="1" dirty="0" smtClean="0"/>
              <a:t>	High </a:t>
            </a:r>
            <a:endParaRPr lang="en-CA" b="1" dirty="0"/>
          </a:p>
        </p:txBody>
      </p:sp>
      <p:cxnSp>
        <p:nvCxnSpPr>
          <p:cNvPr id="18" name="Straight Arrow Connector 17"/>
          <p:cNvCxnSpPr>
            <a:stCxn id="10" idx="3"/>
            <a:endCxn id="16" idx="1"/>
          </p:cNvCxnSpPr>
          <p:nvPr/>
        </p:nvCxnSpPr>
        <p:spPr>
          <a:xfrm>
            <a:off x="3492500" y="3015165"/>
            <a:ext cx="2603500" cy="158444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a:stCxn id="12" idx="3"/>
            <a:endCxn id="16" idx="1"/>
          </p:cNvCxnSpPr>
          <p:nvPr/>
        </p:nvCxnSpPr>
        <p:spPr>
          <a:xfrm>
            <a:off x="3492499" y="3801454"/>
            <a:ext cx="2603501" cy="7981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p:cNvCxnSpPr>
            <a:stCxn id="13" idx="3"/>
            <a:endCxn id="16" idx="1"/>
          </p:cNvCxnSpPr>
          <p:nvPr/>
        </p:nvCxnSpPr>
        <p:spPr>
          <a:xfrm>
            <a:off x="3479799" y="4577629"/>
            <a:ext cx="2616201" cy="219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Straight Arrow Connector 23"/>
          <p:cNvCxnSpPr>
            <a:stCxn id="14" idx="3"/>
            <a:endCxn id="16" idx="1"/>
          </p:cNvCxnSpPr>
          <p:nvPr/>
        </p:nvCxnSpPr>
        <p:spPr>
          <a:xfrm flipV="1">
            <a:off x="3479798" y="4599614"/>
            <a:ext cx="2616202" cy="7337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a:stCxn id="15" idx="3"/>
            <a:endCxn id="16" idx="1"/>
          </p:cNvCxnSpPr>
          <p:nvPr/>
        </p:nvCxnSpPr>
        <p:spPr>
          <a:xfrm flipV="1">
            <a:off x="3479797" y="4599614"/>
            <a:ext cx="2616203" cy="144777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116571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0" y="1484172"/>
            <a:ext cx="12192000" cy="4247317"/>
          </a:xfrm>
          <a:prstGeom prst="rect">
            <a:avLst/>
          </a:prstGeom>
          <a:noFill/>
        </p:spPr>
        <p:txBody>
          <a:bodyPr wrap="square" rtlCol="0">
            <a:spAutoFit/>
          </a:bodyPr>
          <a:lstStyle/>
          <a:p>
            <a:pPr algn="ctr"/>
            <a:endParaRPr lang="en-CA" sz="4500" b="1" dirty="0" smtClean="0">
              <a:effectLst>
                <a:outerShdw blurRad="38100" dist="38100" dir="2700000" algn="tl">
                  <a:srgbClr val="000000">
                    <a:alpha val="43137"/>
                  </a:srgbClr>
                </a:outerShdw>
              </a:effectLst>
            </a:endParaRPr>
          </a:p>
          <a:p>
            <a:pPr algn="ctr"/>
            <a:endParaRPr lang="en-CA" sz="4500" b="1" dirty="0">
              <a:effectLst>
                <a:outerShdw blurRad="38100" dist="38100" dir="2700000" algn="tl">
                  <a:srgbClr val="000000">
                    <a:alpha val="43137"/>
                  </a:srgbClr>
                </a:outerShdw>
              </a:effectLst>
            </a:endParaRPr>
          </a:p>
          <a:p>
            <a:pPr algn="ctr"/>
            <a:r>
              <a:rPr lang="en-CA" sz="4500" b="1" dirty="0" smtClean="0">
                <a:effectLst>
                  <a:outerShdw blurRad="38100" dist="38100" dir="2700000" algn="tl">
                    <a:srgbClr val="000000">
                      <a:alpha val="43137"/>
                    </a:srgbClr>
                  </a:outerShdw>
                </a:effectLst>
              </a:rPr>
              <a:t>Thank You!</a:t>
            </a:r>
          </a:p>
          <a:p>
            <a:pPr algn="ctr"/>
            <a:endParaRPr lang="en-CA" sz="4500" b="1" dirty="0">
              <a:effectLst>
                <a:outerShdw blurRad="38100" dist="38100" dir="2700000" algn="tl">
                  <a:srgbClr val="000000">
                    <a:alpha val="43137"/>
                  </a:srgbClr>
                </a:outerShdw>
              </a:effectLst>
            </a:endParaRPr>
          </a:p>
          <a:p>
            <a:pPr algn="ctr"/>
            <a:r>
              <a:rPr lang="en-CA" sz="4500" b="1" dirty="0" smtClean="0">
                <a:effectLst>
                  <a:outerShdw blurRad="38100" dist="38100" dir="2700000" algn="tl">
                    <a:srgbClr val="000000">
                      <a:alpha val="43137"/>
                    </a:srgbClr>
                  </a:outerShdw>
                </a:effectLst>
              </a:rPr>
              <a:t>Questions?</a:t>
            </a:r>
            <a:endParaRPr lang="en-CA" sz="4500" b="1" dirty="0" smtClean="0">
              <a:effectLst>
                <a:outerShdw blurRad="38100" dist="38100" dir="2700000" algn="tl">
                  <a:srgbClr val="000000">
                    <a:alpha val="43137"/>
                  </a:srgbClr>
                </a:outerShdw>
              </a:effectLst>
            </a:endParaRPr>
          </a:p>
          <a:p>
            <a:pPr algn="ctr"/>
            <a:endParaRPr lang="en-CA" sz="4500" b="1" dirty="0" smtClean="0">
              <a:effectLst>
                <a:outerShdw blurRad="38100" dist="38100" dir="2700000" algn="tl">
                  <a:srgbClr val="000000">
                    <a:alpha val="43137"/>
                  </a:srgbClr>
                </a:outerShdw>
              </a:effectLst>
            </a:endParaRPr>
          </a:p>
        </p:txBody>
      </p:sp>
      <p:sp>
        <p:nvSpPr>
          <p:cNvPr id="5" name="TextBox 4"/>
          <p:cNvSpPr txBox="1"/>
          <p:nvPr/>
        </p:nvSpPr>
        <p:spPr>
          <a:xfrm>
            <a:off x="1056884" y="3252523"/>
            <a:ext cx="9461500" cy="584775"/>
          </a:xfrm>
          <a:prstGeom prst="rect">
            <a:avLst/>
          </a:prstGeom>
          <a:noFill/>
        </p:spPr>
        <p:txBody>
          <a:bodyPr wrap="square" rtlCol="0">
            <a:spAutoFit/>
          </a:bodyPr>
          <a:lstStyle/>
          <a:p>
            <a:pPr lvl="0"/>
            <a:r>
              <a:rPr lang="en-CA" sz="3200" b="1" dirty="0">
                <a:solidFill>
                  <a:prstClr val="black"/>
                </a:solidFill>
              </a:rPr>
              <a:t>	</a:t>
            </a:r>
          </a:p>
        </p:txBody>
      </p:sp>
    </p:spTree>
    <p:extLst>
      <p:ext uri="{BB962C8B-B14F-4D97-AF65-F5344CB8AC3E}">
        <p14:creationId xmlns:p14="http://schemas.microsoft.com/office/powerpoint/2010/main" val="39015109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42900" y="1796143"/>
            <a:ext cx="10287000" cy="4124206"/>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CIFSC Background</a:t>
            </a:r>
          </a:p>
          <a:p>
            <a:endParaRPr lang="en-CA" sz="4000" b="1" dirty="0"/>
          </a:p>
          <a:p>
            <a:pPr marL="571500" indent="-571500">
              <a:buFont typeface="Arial" panose="020B0604020202020204" pitchFamily="34" charset="0"/>
              <a:buChar char="•"/>
            </a:pPr>
            <a:r>
              <a:rPr lang="en-CA" sz="2400" dirty="0" smtClean="0"/>
              <a:t>Formed in 1998 by Canada’s major data providers</a:t>
            </a:r>
          </a:p>
          <a:p>
            <a:pPr marL="571500" indent="-571500">
              <a:buFont typeface="Arial" panose="020B0604020202020204" pitchFamily="34" charset="0"/>
              <a:buChar char="•"/>
            </a:pPr>
            <a:endParaRPr lang="en-CA" sz="2400" dirty="0" smtClean="0"/>
          </a:p>
          <a:p>
            <a:pPr marL="571500" indent="-571500">
              <a:buFont typeface="Arial" panose="020B0604020202020204" pitchFamily="34" charset="0"/>
              <a:buChar char="•"/>
            </a:pPr>
            <a:r>
              <a:rPr lang="en-CA" sz="2400" dirty="0" smtClean="0"/>
              <a:t>Covers 100% of the retail investment products in Canada </a:t>
            </a:r>
          </a:p>
          <a:p>
            <a:pPr marL="571500" indent="-571500">
              <a:buFont typeface="Arial" panose="020B0604020202020204" pitchFamily="34" charset="0"/>
              <a:buChar char="•"/>
            </a:pPr>
            <a:endParaRPr lang="en-CA" sz="2400" dirty="0" smtClean="0"/>
          </a:p>
          <a:p>
            <a:pPr marL="571500" indent="-571500">
              <a:buFont typeface="Arial" panose="020B0604020202020204" pitchFamily="34" charset="0"/>
              <a:buChar char="•"/>
            </a:pPr>
            <a:r>
              <a:rPr lang="en-CA" sz="2400" dirty="0" smtClean="0"/>
              <a:t>5 voting and 5 non-voting members</a:t>
            </a:r>
          </a:p>
          <a:p>
            <a:pPr marL="571500" indent="-571500">
              <a:buFont typeface="Arial" panose="020B0604020202020204" pitchFamily="34" charset="0"/>
              <a:buChar char="•"/>
            </a:pPr>
            <a:endParaRPr lang="en-CA" sz="2400" dirty="0"/>
          </a:p>
          <a:p>
            <a:pPr marL="571500" indent="-571500">
              <a:buFont typeface="Arial" panose="020B0604020202020204" pitchFamily="34" charset="0"/>
              <a:buChar char="•"/>
            </a:pPr>
            <a:r>
              <a:rPr lang="en-CA" sz="2400" dirty="0" smtClean="0"/>
              <a:t>New funds, </a:t>
            </a:r>
            <a:r>
              <a:rPr lang="en-CA" sz="2400" dirty="0" smtClean="0"/>
              <a:t>category change </a:t>
            </a:r>
            <a:r>
              <a:rPr lang="en-CA" sz="2400" dirty="0" smtClean="0"/>
              <a:t>requests, category review  </a:t>
            </a:r>
            <a:endParaRPr lang="en-CA" sz="2400" dirty="0"/>
          </a:p>
        </p:txBody>
      </p:sp>
      <p:pic>
        <p:nvPicPr>
          <p:cNvPr id="4" name="Picture 3"/>
          <p:cNvPicPr>
            <a:picLocks noChangeAspect="1"/>
          </p:cNvPicPr>
          <p:nvPr/>
        </p:nvPicPr>
        <p:blipFill>
          <a:blip r:embed="rId3"/>
          <a:stretch>
            <a:fillRect/>
          </a:stretch>
        </p:blipFill>
        <p:spPr>
          <a:xfrm>
            <a:off x="8997419" y="5707459"/>
            <a:ext cx="3194581" cy="1121761"/>
          </a:xfrm>
          <a:prstGeom prst="rect">
            <a:avLst/>
          </a:prstGeom>
        </p:spPr>
      </p:pic>
    </p:spTree>
    <p:extLst>
      <p:ext uri="{BB962C8B-B14F-4D97-AF65-F5344CB8AC3E}">
        <p14:creationId xmlns:p14="http://schemas.microsoft.com/office/powerpoint/2010/main" val="3225049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4770537"/>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2000" dirty="0"/>
          </a:p>
          <a:p>
            <a:pPr marL="342900" indent="-342900">
              <a:buFont typeface="Arial" panose="020B0604020202020204" pitchFamily="34" charset="0"/>
              <a:buChar char="•"/>
            </a:pPr>
            <a:endParaRPr lang="en-CA" sz="2000" dirty="0" smtClean="0"/>
          </a:p>
          <a:p>
            <a:pPr marL="342900" indent="-342900">
              <a:buFont typeface="Arial" panose="020B0604020202020204" pitchFamily="34" charset="0"/>
              <a:buChar char="•"/>
            </a:pPr>
            <a:r>
              <a:rPr lang="en-CA" sz="2400" dirty="0" smtClean="0"/>
              <a:t>Background on how we arrived at the current category set up</a:t>
            </a:r>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endParaRPr lang="en-CA" sz="2400" dirty="0" smtClean="0"/>
          </a:p>
          <a:p>
            <a:pPr marL="342900" indent="-342900">
              <a:buFont typeface="Arial" panose="020B0604020202020204" pitchFamily="34" charset="0"/>
              <a:buChar char="•"/>
            </a:pPr>
            <a:r>
              <a:rPr lang="en-CA" sz="2400" dirty="0" smtClean="0"/>
              <a:t>Review of the category definitions and the intent of each category</a:t>
            </a:r>
          </a:p>
          <a:p>
            <a:pPr marL="342900" indent="-342900">
              <a:buFont typeface="Arial" panose="020B0604020202020204" pitchFamily="34" charset="0"/>
              <a:buChar char="•"/>
            </a:pPr>
            <a:endParaRPr lang="en-CA" sz="2000" dirty="0" smtClean="0"/>
          </a:p>
          <a:p>
            <a:endParaRPr lang="en-CA" sz="5400" b="1" dirty="0">
              <a:effectLst>
                <a:outerShdw blurRad="38100" dist="38100" dir="2700000" algn="tl">
                  <a:srgbClr val="000000">
                    <a:alpha val="43137"/>
                  </a:srgbClr>
                </a:outerShdw>
              </a:effectLst>
            </a:endParaRPr>
          </a:p>
          <a:p>
            <a:endParaRPr lang="en-CA" sz="4000" b="1" dirty="0"/>
          </a:p>
        </p:txBody>
      </p:sp>
      <p:pic>
        <p:nvPicPr>
          <p:cNvPr id="4" name="Picture 3"/>
          <p:cNvPicPr>
            <a:picLocks noChangeAspect="1"/>
          </p:cNvPicPr>
          <p:nvPr/>
        </p:nvPicPr>
        <p:blipFill>
          <a:blip r:embed="rId3"/>
          <a:stretch>
            <a:fillRect/>
          </a:stretch>
        </p:blipFill>
        <p:spPr>
          <a:xfrm>
            <a:off x="8999952" y="5736239"/>
            <a:ext cx="3194581" cy="1121761"/>
          </a:xfrm>
          <a:prstGeom prst="rect">
            <a:avLst/>
          </a:prstGeom>
        </p:spPr>
      </p:pic>
    </p:spTree>
    <p:extLst>
      <p:ext uri="{BB962C8B-B14F-4D97-AF65-F5344CB8AC3E}">
        <p14:creationId xmlns:p14="http://schemas.microsoft.com/office/powerpoint/2010/main" val="732064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44714" y="1484172"/>
            <a:ext cx="10287000" cy="3293209"/>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2000" dirty="0"/>
          </a:p>
          <a:p>
            <a:pPr marL="342900" indent="-342900">
              <a:buFont typeface="Arial" panose="020B0604020202020204" pitchFamily="34" charset="0"/>
              <a:buChar char="•"/>
            </a:pPr>
            <a:endParaRPr lang="en-CA" sz="2000" dirty="0" smtClean="0"/>
          </a:p>
          <a:p>
            <a:endParaRPr lang="en-CA" sz="2000" dirty="0" smtClean="0"/>
          </a:p>
          <a:p>
            <a:endParaRPr lang="en-CA" sz="5400" b="1" dirty="0">
              <a:effectLst>
                <a:outerShdw blurRad="38100" dist="38100" dir="2700000" algn="tl">
                  <a:srgbClr val="000000">
                    <a:alpha val="43137"/>
                  </a:srgbClr>
                </a:outerShdw>
              </a:effectLst>
            </a:endParaRPr>
          </a:p>
          <a:p>
            <a:endParaRPr lang="en-CA" sz="4000" b="1" dirty="0"/>
          </a:p>
        </p:txBody>
      </p:sp>
      <p:sp>
        <p:nvSpPr>
          <p:cNvPr id="2" name="Rounded Rectangle 1"/>
          <p:cNvSpPr/>
          <p:nvPr/>
        </p:nvSpPr>
        <p:spPr>
          <a:xfrm>
            <a:off x="1866900" y="3035300"/>
            <a:ext cx="2895600" cy="1130300"/>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Mutual Funds</a:t>
            </a:r>
            <a:endParaRPr lang="en-CA" b="1" dirty="0">
              <a:ln w="0"/>
              <a:solidFill>
                <a:sysClr val="windowText" lastClr="000000"/>
              </a:solidFill>
            </a:endParaRPr>
          </a:p>
        </p:txBody>
      </p:sp>
      <p:sp>
        <p:nvSpPr>
          <p:cNvPr id="8" name="Rounded Rectangle 7"/>
          <p:cNvSpPr/>
          <p:nvPr/>
        </p:nvSpPr>
        <p:spPr>
          <a:xfrm>
            <a:off x="6959600" y="3035300"/>
            <a:ext cx="2895600" cy="1130300"/>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Hedge Funds</a:t>
            </a:r>
            <a:endParaRPr lang="en-CA" b="1" dirty="0">
              <a:ln w="0"/>
              <a:solidFill>
                <a:sysClr val="windowText" lastClr="000000"/>
              </a:solidFill>
            </a:endParaRPr>
          </a:p>
        </p:txBody>
      </p:sp>
      <p:cxnSp>
        <p:nvCxnSpPr>
          <p:cNvPr id="9" name="Straight Arrow Connector 8"/>
          <p:cNvCxnSpPr/>
          <p:nvPr/>
        </p:nvCxnSpPr>
        <p:spPr>
          <a:xfrm>
            <a:off x="4682671" y="4165600"/>
            <a:ext cx="805543" cy="8094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6319157" y="4165600"/>
            <a:ext cx="727528" cy="8094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4406900" y="4975053"/>
            <a:ext cx="2895600" cy="1130300"/>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New Alternative Categories</a:t>
            </a:r>
            <a:endParaRPr lang="en-CA" b="1" dirty="0">
              <a:ln w="0"/>
              <a:solidFill>
                <a:sysClr val="windowText" lastClr="000000"/>
              </a:solidFill>
            </a:endParaRPr>
          </a:p>
        </p:txBody>
      </p:sp>
      <p:pic>
        <p:nvPicPr>
          <p:cNvPr id="19" name="Picture 18"/>
          <p:cNvPicPr>
            <a:picLocks noChangeAspect="1"/>
          </p:cNvPicPr>
          <p:nvPr/>
        </p:nvPicPr>
        <p:blipFill>
          <a:blip r:embed="rId3"/>
          <a:stretch>
            <a:fillRect/>
          </a:stretch>
        </p:blipFill>
        <p:spPr>
          <a:xfrm>
            <a:off x="8997419" y="5716728"/>
            <a:ext cx="3194581" cy="1121761"/>
          </a:xfrm>
          <a:prstGeom prst="rect">
            <a:avLst/>
          </a:prstGeom>
        </p:spPr>
      </p:pic>
    </p:spTree>
    <p:extLst>
      <p:ext uri="{BB962C8B-B14F-4D97-AF65-F5344CB8AC3E}">
        <p14:creationId xmlns:p14="http://schemas.microsoft.com/office/powerpoint/2010/main" val="2677535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14" name="Picture 13"/>
          <p:cNvPicPr>
            <a:picLocks noChangeAspect="1"/>
          </p:cNvPicPr>
          <p:nvPr/>
        </p:nvPicPr>
        <p:blipFill>
          <a:blip r:embed="rId2"/>
          <a:stretch>
            <a:fillRect/>
          </a:stretch>
        </p:blipFill>
        <p:spPr>
          <a:xfrm>
            <a:off x="8997419" y="5793808"/>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310243" y="1484172"/>
            <a:ext cx="10287000" cy="3293209"/>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2000" dirty="0"/>
          </a:p>
          <a:p>
            <a:pPr marL="342900" indent="-342900">
              <a:buFont typeface="Arial" panose="020B0604020202020204" pitchFamily="34" charset="0"/>
              <a:buChar char="•"/>
            </a:pPr>
            <a:endParaRPr lang="en-CA" sz="2000" dirty="0" smtClean="0"/>
          </a:p>
          <a:p>
            <a:endParaRPr lang="en-CA" sz="2000" dirty="0" smtClean="0"/>
          </a:p>
          <a:p>
            <a:endParaRPr lang="en-CA" sz="5400" b="1" dirty="0">
              <a:effectLst>
                <a:outerShdw blurRad="38100" dist="38100" dir="2700000" algn="tl">
                  <a:srgbClr val="000000">
                    <a:alpha val="43137"/>
                  </a:srgbClr>
                </a:outerShdw>
              </a:effectLst>
            </a:endParaRPr>
          </a:p>
          <a:p>
            <a:endParaRPr lang="en-CA" sz="4000" b="1" dirty="0"/>
          </a:p>
        </p:txBody>
      </p:sp>
      <p:graphicFrame>
        <p:nvGraphicFramePr>
          <p:cNvPr id="7" name="Table 6"/>
          <p:cNvGraphicFramePr>
            <a:graphicFrameLocks noGrp="1"/>
          </p:cNvGraphicFramePr>
          <p:nvPr>
            <p:extLst>
              <p:ext uri="{D42A27DB-BD31-4B8C-83A1-F6EECF244321}">
                <p14:modId xmlns:p14="http://schemas.microsoft.com/office/powerpoint/2010/main" val="360005621"/>
              </p:ext>
            </p:extLst>
          </p:nvPr>
        </p:nvGraphicFramePr>
        <p:xfrm>
          <a:off x="957943" y="2915331"/>
          <a:ext cx="4175581" cy="2878477"/>
        </p:xfrm>
        <a:graphic>
          <a:graphicData uri="http://schemas.openxmlformats.org/drawingml/2006/table">
            <a:tbl>
              <a:tblPr>
                <a:tableStyleId>{5C22544A-7EE6-4342-B048-85BDC9FD1C3A}</a:tableStyleId>
              </a:tblPr>
              <a:tblGrid>
                <a:gridCol w="3408138">
                  <a:extLst>
                    <a:ext uri="{9D8B030D-6E8A-4147-A177-3AD203B41FA5}">
                      <a16:colId xmlns:a16="http://schemas.microsoft.com/office/drawing/2014/main" val="237411701"/>
                    </a:ext>
                  </a:extLst>
                </a:gridCol>
                <a:gridCol w="767443">
                  <a:extLst>
                    <a:ext uri="{9D8B030D-6E8A-4147-A177-3AD203B41FA5}">
                      <a16:colId xmlns:a16="http://schemas.microsoft.com/office/drawing/2014/main" val="1783410361"/>
                    </a:ext>
                  </a:extLst>
                </a:gridCol>
              </a:tblGrid>
              <a:tr h="712057">
                <a:tc>
                  <a:txBody>
                    <a:bodyPr/>
                    <a:lstStyle/>
                    <a:p>
                      <a:pPr algn="l" fontAlgn="b"/>
                      <a:r>
                        <a:rPr lang="en-CA" sz="2400" b="1" u="sng" strike="noStrike" dirty="0">
                          <a:effectLst/>
                        </a:rPr>
                        <a:t>Multi-Strategy</a:t>
                      </a:r>
                      <a:endParaRPr lang="en-CA" sz="24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CA" sz="2400" b="1" u="sng" strike="noStrike" dirty="0">
                          <a:effectLst/>
                        </a:rPr>
                        <a:t>Rank</a:t>
                      </a:r>
                      <a:endParaRPr lang="en-CA" sz="2400" b="1" i="0" u="sng"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50395470"/>
                  </a:ext>
                </a:extLst>
              </a:tr>
              <a:tr h="722140">
                <a:tc>
                  <a:txBody>
                    <a:bodyPr/>
                    <a:lstStyle/>
                    <a:p>
                      <a:pPr algn="l" fontAlgn="b"/>
                      <a:r>
                        <a:rPr lang="en-CA" sz="2400" u="none" strike="noStrike" dirty="0">
                          <a:effectLst/>
                        </a:rPr>
                        <a:t>Alt </a:t>
                      </a:r>
                      <a:r>
                        <a:rPr lang="en-CA" sz="2400" u="none" strike="noStrike" dirty="0" smtClean="0">
                          <a:effectLst/>
                        </a:rPr>
                        <a:t>Mutual Fund </a:t>
                      </a:r>
                      <a:r>
                        <a:rPr lang="en-CA" sz="2400" u="none" strike="noStrike" dirty="0">
                          <a:effectLst/>
                        </a:rPr>
                        <a:t>ABC</a:t>
                      </a:r>
                      <a:endParaRPr lang="en-CA"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CA" sz="2400" u="none" strike="noStrike" dirty="0">
                          <a:effectLst/>
                        </a:rPr>
                        <a:t>1</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35404523"/>
                  </a:ext>
                </a:extLst>
              </a:tr>
              <a:tr h="722140">
                <a:tc>
                  <a:txBody>
                    <a:bodyPr/>
                    <a:lstStyle/>
                    <a:p>
                      <a:pPr algn="l" fontAlgn="b"/>
                      <a:r>
                        <a:rPr lang="en-CA" sz="2400" u="none" strike="noStrike" dirty="0">
                          <a:effectLst/>
                        </a:rPr>
                        <a:t>Alt </a:t>
                      </a:r>
                      <a:r>
                        <a:rPr lang="en-CA" sz="2400" u="none" strike="noStrike" dirty="0" smtClean="0">
                          <a:effectLst/>
                        </a:rPr>
                        <a:t>Mutual Fund </a:t>
                      </a:r>
                      <a:r>
                        <a:rPr lang="en-CA" sz="2400" u="none" strike="noStrike" dirty="0">
                          <a:effectLst/>
                        </a:rPr>
                        <a:t>XYZ</a:t>
                      </a:r>
                      <a:endParaRPr lang="en-CA"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CA" sz="2400" u="none" strike="noStrike" dirty="0">
                          <a:effectLst/>
                        </a:rPr>
                        <a:t>2</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36638436"/>
                  </a:ext>
                </a:extLst>
              </a:tr>
              <a:tr h="722140">
                <a:tc>
                  <a:txBody>
                    <a:bodyPr/>
                    <a:lstStyle/>
                    <a:p>
                      <a:pPr algn="l" fontAlgn="b"/>
                      <a:r>
                        <a:rPr lang="en-CA" sz="2400" u="none" strike="noStrike" dirty="0">
                          <a:effectLst/>
                        </a:rPr>
                        <a:t>Alt </a:t>
                      </a:r>
                      <a:r>
                        <a:rPr lang="en-CA" sz="2400" u="none" strike="noStrike" dirty="0" smtClean="0">
                          <a:effectLst/>
                        </a:rPr>
                        <a:t>Mutual Fund </a:t>
                      </a:r>
                      <a:r>
                        <a:rPr lang="en-CA" sz="2400" u="none" strike="noStrike" dirty="0">
                          <a:effectLst/>
                        </a:rPr>
                        <a:t>123</a:t>
                      </a:r>
                      <a:endParaRPr lang="en-CA"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CA" sz="2400" u="none" strike="noStrike" dirty="0">
                          <a:effectLst/>
                        </a:rPr>
                        <a:t>3</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0710880"/>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62682125"/>
              </p:ext>
            </p:extLst>
          </p:nvPr>
        </p:nvGraphicFramePr>
        <p:xfrm>
          <a:off x="6290315" y="2902632"/>
          <a:ext cx="4304394" cy="3498962"/>
        </p:xfrm>
        <a:graphic>
          <a:graphicData uri="http://schemas.openxmlformats.org/drawingml/2006/table">
            <a:tbl>
              <a:tblPr>
                <a:tableStyleId>{5C22544A-7EE6-4342-B048-85BDC9FD1C3A}</a:tableStyleId>
              </a:tblPr>
              <a:tblGrid>
                <a:gridCol w="3498233">
                  <a:extLst>
                    <a:ext uri="{9D8B030D-6E8A-4147-A177-3AD203B41FA5}">
                      <a16:colId xmlns:a16="http://schemas.microsoft.com/office/drawing/2014/main" val="648925052"/>
                    </a:ext>
                  </a:extLst>
                </a:gridCol>
                <a:gridCol w="806161">
                  <a:extLst>
                    <a:ext uri="{9D8B030D-6E8A-4147-A177-3AD203B41FA5}">
                      <a16:colId xmlns:a16="http://schemas.microsoft.com/office/drawing/2014/main" val="4087730851"/>
                    </a:ext>
                  </a:extLst>
                </a:gridCol>
              </a:tblGrid>
              <a:tr h="586487">
                <a:tc>
                  <a:txBody>
                    <a:bodyPr/>
                    <a:lstStyle/>
                    <a:p>
                      <a:pPr marL="0" algn="l" defTabSz="914400" rtl="0" eaLnBrk="1" fontAlgn="b" latinLnBrk="0" hangingPunct="1"/>
                      <a:r>
                        <a:rPr lang="en-CA" sz="2400" b="1" u="sng" strike="noStrike" kern="1200" dirty="0">
                          <a:solidFill>
                            <a:schemeClr val="dk1"/>
                          </a:solidFill>
                          <a:effectLst/>
                          <a:latin typeface="+mn-lt"/>
                          <a:ea typeface="+mn-ea"/>
                          <a:cs typeface="+mn-cs"/>
                        </a:rPr>
                        <a:t>Multi-Strategy</a:t>
                      </a:r>
                    </a:p>
                  </a:txBody>
                  <a:tcPr marL="9525" marR="9525" marT="9525" marB="0" anchor="b"/>
                </a:tc>
                <a:tc>
                  <a:txBody>
                    <a:bodyPr/>
                    <a:lstStyle/>
                    <a:p>
                      <a:pPr marL="0" algn="l" defTabSz="914400" rtl="0" eaLnBrk="1" fontAlgn="b" latinLnBrk="0" hangingPunct="1"/>
                      <a:r>
                        <a:rPr lang="en-CA" sz="2400" b="1" u="sng" strike="noStrike" kern="1200" dirty="0">
                          <a:solidFill>
                            <a:schemeClr val="dk1"/>
                          </a:solidFill>
                          <a:effectLst/>
                          <a:latin typeface="+mn-lt"/>
                          <a:ea typeface="+mn-ea"/>
                          <a:cs typeface="+mn-cs"/>
                        </a:rPr>
                        <a:t>Rank</a:t>
                      </a:r>
                    </a:p>
                  </a:txBody>
                  <a:tcPr marL="9525" marR="9525" marT="9525" marB="0" anchor="b"/>
                </a:tc>
                <a:extLst>
                  <a:ext uri="{0D108BD9-81ED-4DB2-BD59-A6C34878D82A}">
                    <a16:rowId xmlns:a16="http://schemas.microsoft.com/office/drawing/2014/main" val="1292278020"/>
                  </a:ext>
                </a:extLst>
              </a:tr>
              <a:tr h="586487">
                <a:tc>
                  <a:txBody>
                    <a:bodyPr/>
                    <a:lstStyle/>
                    <a:p>
                      <a:pPr algn="l" fontAlgn="b"/>
                      <a:r>
                        <a:rPr lang="en-CA" sz="2400" u="none" strike="noStrike" kern="1200">
                          <a:solidFill>
                            <a:schemeClr val="dk1"/>
                          </a:solidFill>
                          <a:effectLst/>
                          <a:latin typeface="+mn-lt"/>
                          <a:ea typeface="+mn-ea"/>
                          <a:cs typeface="+mn-cs"/>
                        </a:rPr>
                        <a:t>Hedge Fund ABC</a:t>
                      </a:r>
                    </a:p>
                  </a:txBody>
                  <a:tcPr marL="9525" marR="9525" marT="9525" marB="0" anchor="b"/>
                </a:tc>
                <a:tc>
                  <a:txBody>
                    <a:bodyPr/>
                    <a:lstStyle/>
                    <a:p>
                      <a:pPr algn="r" fontAlgn="b"/>
                      <a:r>
                        <a:rPr lang="en-CA" sz="2400" u="none" strike="noStrike" dirty="0">
                          <a:effectLst/>
                        </a:rPr>
                        <a:t>1</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79032309"/>
                  </a:ext>
                </a:extLst>
              </a:tr>
              <a:tr h="586487">
                <a:tc>
                  <a:txBody>
                    <a:bodyPr/>
                    <a:lstStyle/>
                    <a:p>
                      <a:pPr algn="l" fontAlgn="b"/>
                      <a:r>
                        <a:rPr lang="en-CA" sz="2400" u="none" strike="noStrike" kern="1200">
                          <a:solidFill>
                            <a:schemeClr val="dk1"/>
                          </a:solidFill>
                          <a:effectLst/>
                          <a:latin typeface="+mn-lt"/>
                          <a:ea typeface="+mn-ea"/>
                          <a:cs typeface="+mn-cs"/>
                        </a:rPr>
                        <a:t>Hedge Fund XYZ</a:t>
                      </a:r>
                    </a:p>
                  </a:txBody>
                  <a:tcPr marL="9525" marR="9525" marT="9525" marB="0" anchor="b"/>
                </a:tc>
                <a:tc>
                  <a:txBody>
                    <a:bodyPr/>
                    <a:lstStyle/>
                    <a:p>
                      <a:pPr algn="r" fontAlgn="b"/>
                      <a:r>
                        <a:rPr lang="en-CA" sz="2400" u="none" strike="noStrike">
                          <a:effectLst/>
                        </a:rPr>
                        <a:t>2</a:t>
                      </a:r>
                      <a:endParaRPr lang="en-CA"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24889379"/>
                  </a:ext>
                </a:extLst>
              </a:tr>
              <a:tr h="586487">
                <a:tc>
                  <a:txBody>
                    <a:bodyPr/>
                    <a:lstStyle/>
                    <a:p>
                      <a:pPr algn="l" fontAlgn="b"/>
                      <a:r>
                        <a:rPr lang="en-CA" sz="2400" u="none" strike="noStrike" kern="1200">
                          <a:solidFill>
                            <a:schemeClr val="dk1"/>
                          </a:solidFill>
                          <a:effectLst/>
                          <a:latin typeface="+mn-lt"/>
                          <a:ea typeface="+mn-ea"/>
                          <a:cs typeface="+mn-cs"/>
                        </a:rPr>
                        <a:t>Hedge Fund 123</a:t>
                      </a:r>
                    </a:p>
                  </a:txBody>
                  <a:tcPr marL="9525" marR="9525" marT="9525" marB="0" anchor="b"/>
                </a:tc>
                <a:tc>
                  <a:txBody>
                    <a:bodyPr/>
                    <a:lstStyle/>
                    <a:p>
                      <a:pPr algn="r" fontAlgn="b"/>
                      <a:r>
                        <a:rPr lang="en-CA" sz="2400" u="none" strike="noStrike" dirty="0">
                          <a:effectLst/>
                        </a:rPr>
                        <a:t>3</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1012226"/>
                  </a:ext>
                </a:extLst>
              </a:tr>
              <a:tr h="586487">
                <a:tc>
                  <a:txBody>
                    <a:bodyPr/>
                    <a:lstStyle/>
                    <a:p>
                      <a:pPr algn="l" fontAlgn="b"/>
                      <a:r>
                        <a:rPr lang="en-CA" sz="2400" u="none" strike="noStrike" kern="1200" dirty="0">
                          <a:solidFill>
                            <a:schemeClr val="dk1"/>
                          </a:solidFill>
                          <a:effectLst/>
                          <a:latin typeface="+mn-lt"/>
                          <a:ea typeface="+mn-ea"/>
                          <a:cs typeface="+mn-cs"/>
                        </a:rPr>
                        <a:t>Hedge Fund 456</a:t>
                      </a:r>
                    </a:p>
                  </a:txBody>
                  <a:tcPr marL="9525" marR="9525" marT="9525" marB="0" anchor="b"/>
                </a:tc>
                <a:tc>
                  <a:txBody>
                    <a:bodyPr/>
                    <a:lstStyle/>
                    <a:p>
                      <a:pPr algn="r" fontAlgn="b"/>
                      <a:r>
                        <a:rPr lang="en-CA" sz="2400" u="none" strike="noStrike" dirty="0">
                          <a:effectLst/>
                        </a:rPr>
                        <a:t>4</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87676276"/>
                  </a:ext>
                </a:extLst>
              </a:tr>
              <a:tr h="566527">
                <a:tc>
                  <a:txBody>
                    <a:bodyPr/>
                    <a:lstStyle/>
                    <a:p>
                      <a:pPr marL="0" algn="l" defTabSz="914400" rtl="0" eaLnBrk="1" fontAlgn="b" latinLnBrk="0" hangingPunct="1"/>
                      <a:r>
                        <a:rPr lang="en-CA" sz="2400" u="none" strike="noStrike" kern="1200" dirty="0">
                          <a:solidFill>
                            <a:schemeClr val="dk1"/>
                          </a:solidFill>
                          <a:effectLst/>
                          <a:latin typeface="+mn-lt"/>
                          <a:ea typeface="+mn-ea"/>
                          <a:cs typeface="+mn-cs"/>
                        </a:rPr>
                        <a:t>Hedge Fund ZZZ</a:t>
                      </a:r>
                    </a:p>
                  </a:txBody>
                  <a:tcPr marL="9525" marR="9525" marT="9525" marB="0" anchor="b"/>
                </a:tc>
                <a:tc>
                  <a:txBody>
                    <a:bodyPr/>
                    <a:lstStyle/>
                    <a:p>
                      <a:pPr algn="r" fontAlgn="b"/>
                      <a:r>
                        <a:rPr lang="en-CA" sz="2400" u="none" strike="noStrike" dirty="0">
                          <a:effectLst/>
                        </a:rPr>
                        <a:t>5</a:t>
                      </a:r>
                      <a:endParaRPr lang="en-CA"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3386237"/>
                  </a:ext>
                </a:extLst>
              </a:tr>
            </a:tbl>
          </a:graphicData>
        </a:graphic>
      </p:graphicFrame>
    </p:spTree>
    <p:extLst>
      <p:ext uri="{BB962C8B-B14F-4D97-AF65-F5344CB8AC3E}">
        <p14:creationId xmlns:p14="http://schemas.microsoft.com/office/powerpoint/2010/main" val="2053314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310243" y="1484172"/>
            <a:ext cx="10287000" cy="3293209"/>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2000" dirty="0"/>
          </a:p>
          <a:p>
            <a:pPr marL="342900" indent="-342900">
              <a:buFont typeface="Arial" panose="020B0604020202020204" pitchFamily="34" charset="0"/>
              <a:buChar char="•"/>
            </a:pPr>
            <a:endParaRPr lang="en-CA" sz="2000" dirty="0" smtClean="0"/>
          </a:p>
          <a:p>
            <a:endParaRPr lang="en-CA" sz="2000" dirty="0" smtClean="0"/>
          </a:p>
          <a:p>
            <a:endParaRPr lang="en-CA" sz="5400" b="1" dirty="0">
              <a:effectLst>
                <a:outerShdw blurRad="38100" dist="38100" dir="2700000" algn="tl">
                  <a:srgbClr val="000000">
                    <a:alpha val="43137"/>
                  </a:srgbClr>
                </a:outerShdw>
              </a:effectLst>
            </a:endParaRPr>
          </a:p>
          <a:p>
            <a:endParaRPr lang="en-CA" sz="4000" b="1" dirty="0"/>
          </a:p>
        </p:txBody>
      </p:sp>
      <p:pic>
        <p:nvPicPr>
          <p:cNvPr id="5" name="Picture 4"/>
          <p:cNvPicPr>
            <a:picLocks noChangeAspect="1"/>
          </p:cNvPicPr>
          <p:nvPr/>
        </p:nvPicPr>
        <p:blipFill>
          <a:blip r:embed="rId4"/>
          <a:stretch>
            <a:fillRect/>
          </a:stretch>
        </p:blipFill>
        <p:spPr>
          <a:xfrm>
            <a:off x="1243693" y="2387827"/>
            <a:ext cx="9353550" cy="4368574"/>
          </a:xfrm>
          <a:prstGeom prst="rect">
            <a:avLst/>
          </a:prstGeom>
        </p:spPr>
      </p:pic>
    </p:spTree>
    <p:extLst>
      <p:ext uri="{BB962C8B-B14F-4D97-AF65-F5344CB8AC3E}">
        <p14:creationId xmlns:p14="http://schemas.microsoft.com/office/powerpoint/2010/main" val="4189353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0" y="0"/>
            <a:ext cx="8182476" cy="1484172"/>
          </a:xfrm>
          <a:prstGeom prst="rect">
            <a:avLst/>
          </a:prstGeom>
        </p:spPr>
      </p:pic>
      <p:sp>
        <p:nvSpPr>
          <p:cNvPr id="3" name="TextBox 2"/>
          <p:cNvSpPr txBox="1"/>
          <p:nvPr/>
        </p:nvSpPr>
        <p:spPr>
          <a:xfrm>
            <a:off x="310243" y="1484172"/>
            <a:ext cx="10287000" cy="2862322"/>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pPr algn="ctr"/>
            <a:r>
              <a:rPr lang="en-CA" sz="3200" dirty="0" smtClean="0"/>
              <a:t>No </a:t>
            </a:r>
            <a:r>
              <a:rPr lang="en-CA" sz="3200" dirty="0"/>
              <a:t>s</a:t>
            </a:r>
            <a:r>
              <a:rPr lang="en-CA" sz="3200" dirty="0" smtClean="0"/>
              <a:t>trict thresholds initially - 2 Reasons:</a:t>
            </a:r>
            <a:r>
              <a:rPr lang="en-CA" sz="2000" dirty="0" smtClean="0"/>
              <a:t> </a:t>
            </a:r>
          </a:p>
          <a:p>
            <a:r>
              <a:rPr lang="en-CA" sz="3200" b="1" dirty="0" smtClean="0"/>
              <a:t>	1.Data</a:t>
            </a:r>
            <a:r>
              <a:rPr lang="en-CA" sz="5400" b="1" dirty="0" smtClean="0">
                <a:effectLst>
                  <a:outerShdw blurRad="38100" dist="38100" dir="2700000" algn="tl">
                    <a:srgbClr val="000000">
                      <a:alpha val="43137"/>
                    </a:srgbClr>
                  </a:outerShdw>
                </a:effectLst>
              </a:rPr>
              <a:t>						</a:t>
            </a:r>
            <a:r>
              <a:rPr lang="en-CA" sz="3200" b="1" dirty="0" smtClean="0"/>
              <a:t>2</a:t>
            </a:r>
            <a:r>
              <a:rPr lang="en-CA" sz="3200" b="1" dirty="0"/>
              <a:t>. Arbitrary</a:t>
            </a:r>
          </a:p>
          <a:p>
            <a:endParaRPr lang="en-CA" sz="4000" b="1" dirty="0"/>
          </a:p>
        </p:txBody>
      </p:sp>
      <p:sp>
        <p:nvSpPr>
          <p:cNvPr id="7" name="Rounded Rectangle 6"/>
          <p:cNvSpPr/>
          <p:nvPr/>
        </p:nvSpPr>
        <p:spPr>
          <a:xfrm>
            <a:off x="843640" y="3832687"/>
            <a:ext cx="2255157" cy="704307"/>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Holdings Data? Frequency?</a:t>
            </a:r>
            <a:endParaRPr lang="en-CA" b="1" dirty="0">
              <a:ln w="0"/>
              <a:solidFill>
                <a:sysClr val="windowText" lastClr="000000"/>
              </a:solidFill>
            </a:endParaRPr>
          </a:p>
        </p:txBody>
      </p:sp>
      <p:sp>
        <p:nvSpPr>
          <p:cNvPr id="9" name="Rounded Rectangle 8"/>
          <p:cNvSpPr/>
          <p:nvPr/>
        </p:nvSpPr>
        <p:spPr>
          <a:xfrm>
            <a:off x="843640" y="4747087"/>
            <a:ext cx="2255157" cy="704307"/>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Net Exposures? </a:t>
            </a:r>
            <a:endParaRPr lang="en-CA" b="1" dirty="0">
              <a:ln w="0"/>
              <a:solidFill>
                <a:sysClr val="windowText" lastClr="000000"/>
              </a:solidFill>
            </a:endParaRPr>
          </a:p>
        </p:txBody>
      </p:sp>
      <p:sp>
        <p:nvSpPr>
          <p:cNvPr id="10" name="Rounded Rectangle 9"/>
          <p:cNvSpPr/>
          <p:nvPr/>
        </p:nvSpPr>
        <p:spPr>
          <a:xfrm>
            <a:off x="843641" y="5661487"/>
            <a:ext cx="2255157" cy="704307"/>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Beta</a:t>
            </a:r>
          </a:p>
          <a:p>
            <a:pPr algn="ctr"/>
            <a:r>
              <a:rPr lang="en-CA" sz="1600" b="1" dirty="0" smtClean="0">
                <a:ln w="0"/>
                <a:solidFill>
                  <a:sysClr val="windowText" lastClr="000000"/>
                </a:solidFill>
              </a:rPr>
              <a:t>S&amp;P 500? TSX? MSCI World?  </a:t>
            </a:r>
            <a:endParaRPr lang="en-CA" sz="1600" b="1" dirty="0">
              <a:ln w="0"/>
              <a:solidFill>
                <a:sysClr val="windowText" lastClr="000000"/>
              </a:solidFill>
            </a:endParaRPr>
          </a:p>
        </p:txBody>
      </p:sp>
      <p:sp>
        <p:nvSpPr>
          <p:cNvPr id="15" name="Rounded Rectangle 14"/>
          <p:cNvSpPr/>
          <p:nvPr/>
        </p:nvSpPr>
        <p:spPr>
          <a:xfrm>
            <a:off x="7384143" y="3840584"/>
            <a:ext cx="2750457" cy="1011820"/>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Insufficient data to create meaningful thresholds</a:t>
            </a:r>
            <a:endParaRPr lang="en-CA" b="1" dirty="0">
              <a:ln w="0"/>
              <a:solidFill>
                <a:sysClr val="windowText" lastClr="000000"/>
              </a:solidFill>
            </a:endParaRPr>
          </a:p>
        </p:txBody>
      </p:sp>
      <p:pic>
        <p:nvPicPr>
          <p:cNvPr id="17" name="Picture 16"/>
          <p:cNvPicPr>
            <a:picLocks noChangeAspect="1"/>
          </p:cNvPicPr>
          <p:nvPr/>
        </p:nvPicPr>
        <p:blipFill>
          <a:blip r:embed="rId3"/>
          <a:stretch>
            <a:fillRect/>
          </a:stretch>
        </p:blipFill>
        <p:spPr>
          <a:xfrm>
            <a:off x="8999952" y="5736239"/>
            <a:ext cx="3194581" cy="1121761"/>
          </a:xfrm>
          <a:prstGeom prst="rect">
            <a:avLst/>
          </a:prstGeom>
        </p:spPr>
      </p:pic>
    </p:spTree>
    <p:extLst>
      <p:ext uri="{BB962C8B-B14F-4D97-AF65-F5344CB8AC3E}">
        <p14:creationId xmlns:p14="http://schemas.microsoft.com/office/powerpoint/2010/main" val="252197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42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35" name="Picture 34"/>
          <p:cNvPicPr>
            <a:picLocks noChangeAspect="1"/>
          </p:cNvPicPr>
          <p:nvPr/>
        </p:nvPicPr>
        <p:blipFill>
          <a:blip r:embed="rId2"/>
          <a:stretch>
            <a:fillRect/>
          </a:stretch>
        </p:blipFill>
        <p:spPr>
          <a:xfrm>
            <a:off x="8997419" y="5736239"/>
            <a:ext cx="3194581" cy="1121761"/>
          </a:xfrm>
          <a:prstGeom prst="rect">
            <a:avLst/>
          </a:prstGeom>
        </p:spPr>
      </p:pic>
      <p:pic>
        <p:nvPicPr>
          <p:cNvPr id="6" name="Picture 5"/>
          <p:cNvPicPr>
            <a:picLocks noChangeAspect="1"/>
          </p:cNvPicPr>
          <p:nvPr/>
        </p:nvPicPr>
        <p:blipFill>
          <a:blip r:embed="rId3"/>
          <a:stretch>
            <a:fillRect/>
          </a:stretch>
        </p:blipFill>
        <p:spPr>
          <a:xfrm>
            <a:off x="0" y="0"/>
            <a:ext cx="8182476" cy="1484172"/>
          </a:xfrm>
          <a:prstGeom prst="rect">
            <a:avLst/>
          </a:prstGeom>
        </p:spPr>
      </p:pic>
      <p:sp>
        <p:nvSpPr>
          <p:cNvPr id="3" name="TextBox 2"/>
          <p:cNvSpPr txBox="1"/>
          <p:nvPr/>
        </p:nvSpPr>
        <p:spPr>
          <a:xfrm>
            <a:off x="310243" y="1484172"/>
            <a:ext cx="10287000" cy="1538883"/>
          </a:xfrm>
          <a:prstGeom prst="rect">
            <a:avLst/>
          </a:prstGeom>
          <a:noFill/>
        </p:spPr>
        <p:txBody>
          <a:bodyPr wrap="square" rtlCol="0">
            <a:spAutoFit/>
          </a:bodyPr>
          <a:lstStyle/>
          <a:p>
            <a:r>
              <a:rPr lang="en-CA" sz="5400" b="1" dirty="0">
                <a:effectLst>
                  <a:outerShdw blurRad="38100" dist="38100" dir="2700000" algn="tl">
                    <a:srgbClr val="000000">
                      <a:alpha val="43137"/>
                    </a:srgbClr>
                  </a:outerShdw>
                </a:effectLst>
              </a:rPr>
              <a:t>Category </a:t>
            </a:r>
            <a:r>
              <a:rPr lang="en-CA" sz="5400" b="1" dirty="0" smtClean="0">
                <a:effectLst>
                  <a:outerShdw blurRad="38100" dist="38100" dir="2700000" algn="tl">
                    <a:srgbClr val="000000">
                      <a:alpha val="43137"/>
                    </a:srgbClr>
                  </a:outerShdw>
                </a:effectLst>
              </a:rPr>
              <a:t>Overview</a:t>
            </a:r>
          </a:p>
          <a:p>
            <a:endParaRPr lang="en-CA" sz="4000" b="1" dirty="0"/>
          </a:p>
        </p:txBody>
      </p:sp>
      <p:sp>
        <p:nvSpPr>
          <p:cNvPr id="8" name="Rounded Rectangle 7"/>
          <p:cNvSpPr/>
          <p:nvPr/>
        </p:nvSpPr>
        <p:spPr>
          <a:xfrm>
            <a:off x="929822" y="3437391"/>
            <a:ext cx="2965450" cy="1137816"/>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Equity Focused</a:t>
            </a:r>
            <a:endParaRPr lang="en-CA" b="1" dirty="0">
              <a:ln w="0"/>
              <a:solidFill>
                <a:sysClr val="windowText" lastClr="000000"/>
              </a:solidFill>
            </a:endParaRPr>
          </a:p>
        </p:txBody>
      </p:sp>
      <p:sp>
        <p:nvSpPr>
          <p:cNvPr id="11" name="Rounded Rectangle 10"/>
          <p:cNvSpPr/>
          <p:nvPr/>
        </p:nvSpPr>
        <p:spPr>
          <a:xfrm>
            <a:off x="7164661" y="3437391"/>
            <a:ext cx="2958192" cy="1137816"/>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Credit Focused</a:t>
            </a:r>
            <a:endParaRPr lang="en-CA" b="1" dirty="0">
              <a:ln w="0"/>
              <a:solidFill>
                <a:sysClr val="windowText" lastClr="000000"/>
              </a:solidFill>
            </a:endParaRPr>
          </a:p>
        </p:txBody>
      </p:sp>
      <p:sp>
        <p:nvSpPr>
          <p:cNvPr id="12" name="Rounded Rectangle 11"/>
          <p:cNvSpPr/>
          <p:nvPr/>
        </p:nvSpPr>
        <p:spPr>
          <a:xfrm>
            <a:off x="4091238" y="5703876"/>
            <a:ext cx="2877457" cy="1052523"/>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Other</a:t>
            </a:r>
            <a:endParaRPr lang="en-CA" b="1" dirty="0">
              <a:ln w="0"/>
              <a:solidFill>
                <a:sysClr val="windowText" lastClr="000000"/>
              </a:solidFill>
            </a:endParaRPr>
          </a:p>
        </p:txBody>
      </p:sp>
      <p:sp>
        <p:nvSpPr>
          <p:cNvPr id="13" name="Rounded Rectangle 12"/>
          <p:cNvSpPr/>
          <p:nvPr/>
        </p:nvSpPr>
        <p:spPr>
          <a:xfrm>
            <a:off x="7164661" y="4939478"/>
            <a:ext cx="2958192" cy="1163214"/>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Market Neutral </a:t>
            </a:r>
            <a:endParaRPr lang="en-CA" b="1" dirty="0">
              <a:ln w="0"/>
              <a:solidFill>
                <a:sysClr val="windowText" lastClr="000000"/>
              </a:solidFill>
            </a:endParaRPr>
          </a:p>
        </p:txBody>
      </p:sp>
      <p:sp>
        <p:nvSpPr>
          <p:cNvPr id="14" name="Rounded Rectangle 13"/>
          <p:cNvSpPr/>
          <p:nvPr/>
        </p:nvSpPr>
        <p:spPr>
          <a:xfrm>
            <a:off x="929822" y="4939478"/>
            <a:ext cx="2965450" cy="1173195"/>
          </a:xfrm>
          <a:prstGeom prst="roundRect">
            <a:avLst/>
          </a:prstGeom>
          <a:gradFill flip="none" rotWithShape="1">
            <a:gsLst>
              <a:gs pos="0">
                <a:srgbClr val="CC0000">
                  <a:tint val="66000"/>
                  <a:satMod val="160000"/>
                </a:srgbClr>
              </a:gs>
              <a:gs pos="0">
                <a:srgbClr val="CC0000"/>
              </a:gs>
              <a:gs pos="100000">
                <a:srgbClr val="CC0000">
                  <a:tint val="23500"/>
                  <a:satMod val="160000"/>
                </a:srgbClr>
              </a:gs>
            </a:gsLst>
            <a:lin ang="162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Multi-Strategy</a:t>
            </a:r>
            <a:endParaRPr lang="en-CA" b="1" dirty="0">
              <a:ln w="0"/>
              <a:solidFill>
                <a:sysClr val="windowText" lastClr="000000"/>
              </a:solidFill>
            </a:endParaRPr>
          </a:p>
        </p:txBody>
      </p:sp>
      <p:sp>
        <p:nvSpPr>
          <p:cNvPr id="16" name="Rounded Rectangle 15"/>
          <p:cNvSpPr/>
          <p:nvPr/>
        </p:nvSpPr>
        <p:spPr>
          <a:xfrm>
            <a:off x="2645001" y="2483603"/>
            <a:ext cx="5769929" cy="721588"/>
          </a:xfrm>
          <a:prstGeom prst="roundRect">
            <a:avLst/>
          </a:prstGeom>
          <a:gradFill>
            <a:gsLst>
              <a:gs pos="0">
                <a:schemeClr val="accent3">
                  <a:lumMod val="0"/>
                  <a:lumOff val="100000"/>
                </a:schemeClr>
              </a:gs>
              <a:gs pos="26000">
                <a:schemeClr val="accent3">
                  <a:lumMod val="0"/>
                  <a:lumOff val="100000"/>
                </a:schemeClr>
              </a:gs>
              <a:gs pos="100000">
                <a:schemeClr val="accent3">
                  <a:lumMod val="100000"/>
                </a:schemeClr>
              </a:gs>
            </a:gsLst>
            <a:path path="circle">
              <a:fillToRect l="50000" t="-80000" r="50000" b="180000"/>
            </a:path>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smtClean="0">
                <a:ln w="0"/>
                <a:solidFill>
                  <a:sysClr val="windowText" lastClr="000000"/>
                </a:solidFill>
              </a:rPr>
              <a:t>Alternative Strategies </a:t>
            </a:r>
            <a:endParaRPr lang="en-CA" b="1" dirty="0">
              <a:ln w="0"/>
              <a:solidFill>
                <a:sysClr val="windowText" lastClr="000000"/>
              </a:solidFill>
            </a:endParaRPr>
          </a:p>
        </p:txBody>
      </p:sp>
      <p:cxnSp>
        <p:nvCxnSpPr>
          <p:cNvPr id="4" name="Straight Arrow Connector 3"/>
          <p:cNvCxnSpPr>
            <a:stCxn id="16" idx="2"/>
            <a:endCxn id="8" idx="3"/>
          </p:cNvCxnSpPr>
          <p:nvPr/>
        </p:nvCxnSpPr>
        <p:spPr>
          <a:xfrm flipH="1">
            <a:off x="3895272" y="3205191"/>
            <a:ext cx="1634694" cy="8011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a:stCxn id="16" idx="2"/>
            <a:endCxn id="11" idx="1"/>
          </p:cNvCxnSpPr>
          <p:nvPr/>
        </p:nvCxnSpPr>
        <p:spPr>
          <a:xfrm>
            <a:off x="5529966" y="3205191"/>
            <a:ext cx="1634695" cy="80110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p:cNvCxnSpPr>
            <a:stCxn id="16" idx="2"/>
            <a:endCxn id="14" idx="3"/>
          </p:cNvCxnSpPr>
          <p:nvPr/>
        </p:nvCxnSpPr>
        <p:spPr>
          <a:xfrm flipH="1">
            <a:off x="3895272" y="3205191"/>
            <a:ext cx="1634694" cy="23208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Straight Arrow Connector 20"/>
          <p:cNvCxnSpPr>
            <a:stCxn id="16" idx="2"/>
            <a:endCxn id="13" idx="1"/>
          </p:cNvCxnSpPr>
          <p:nvPr/>
        </p:nvCxnSpPr>
        <p:spPr>
          <a:xfrm>
            <a:off x="5529966" y="3205191"/>
            <a:ext cx="1634695" cy="231589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Straight Arrow Connector 22"/>
          <p:cNvCxnSpPr>
            <a:stCxn id="16" idx="2"/>
            <a:endCxn id="12" idx="0"/>
          </p:cNvCxnSpPr>
          <p:nvPr/>
        </p:nvCxnSpPr>
        <p:spPr>
          <a:xfrm>
            <a:off x="5529966" y="3205191"/>
            <a:ext cx="1" cy="24986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57186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823</TotalTime>
  <Words>987</Words>
  <Application>Microsoft Office PowerPoint</Application>
  <PresentationFormat>Widescreen</PresentationFormat>
  <Paragraphs>223</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Reid Baker</dc:creator>
  <cp:lastModifiedBy>Reid Baker</cp:lastModifiedBy>
  <cp:revision>55</cp:revision>
  <dcterms:created xsi:type="dcterms:W3CDTF">2018-04-10T19:30:15Z</dcterms:created>
  <dcterms:modified xsi:type="dcterms:W3CDTF">2019-05-13T14:47:46Z</dcterms:modified>
</cp:coreProperties>
</file>