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5.8.0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89"/>
  </p:sldMasterIdLst>
  <p:notesMasterIdLst>
    <p:notesMasterId r:id="rId29"/>
  </p:notesMasterIdLst>
  <p:handoutMasterIdLst>
    <p:handoutMasterId r:id="rId30"/>
  </p:handoutMasterIdLst>
  <p:sldIdLst>
    <p:sldId r:id="rId2" id="262"/>
    <p:sldId r:id="rId3" id="261"/>
    <p:sldId r:id="rId4" id="266"/>
    <p:sldId r:id="rId5" id="264"/>
    <p:sldId r:id="rId6" id="277"/>
    <p:sldId r:id="rId7" id="278"/>
    <p:sldId r:id="rId8" id="279"/>
    <p:sldId r:id="rId9" id="280"/>
    <p:sldId r:id="rId10" id="281"/>
    <p:sldId r:id="rId11" id="282"/>
    <p:sldId r:id="rId12" id="283"/>
    <p:sldId r:id="rId13" id="284"/>
    <p:sldId r:id="rId14" id="285"/>
    <p:sldId r:id="rId15" id="286"/>
    <p:sldId r:id="rId16" id="287"/>
    <p:sldId r:id="rId17" id="288"/>
    <p:sldId r:id="rId18" id="289"/>
    <p:sldId r:id="rId19" id="290"/>
    <p:sldId r:id="rId20" id="276"/>
    <p:sldId r:id="rId21" id="291"/>
    <p:sldId r:id="rId22" id="292"/>
    <p:sldId r:id="rId23" id="293"/>
    <p:sldId r:id="rId24" id="294"/>
    <p:sldId r:id="rId25" id="295"/>
    <p:sldId r:id="rId26" id="296"/>
    <p:sldId r:id="rId27" id="298"/>
    <p:sldId r:id="rId28" id="260"/>
  </p:sldIdLst>
  <p:sldSz cx="9144000" cy="6858000" type="screen4x3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B0"/>
    <a:srgbClr val="36424A"/>
    <a:srgbClr val="E33534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9" autoAdjust="0"/>
    <p:restoredTop sz="95833" autoAdjust="0"/>
  </p:normalViewPr>
  <p:slideViewPr>
    <p:cSldViewPr>
      <p:cViewPr>
        <p:scale>
          <a:sx n="106" d="100"/>
          <a:sy n="106" d="100"/>
        </p:scale>
        <p:origin x="-11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466" y="-102"/>
      </p:cViewPr>
      <p:guideLst>
        <p:guide orient="horz" pos="2880"/>
        <p:guide pos="2160"/>
      </p:guideLst>
    </p:cSldViewPr>
  </p:notesViewPr>
  <p:gridSpacing cx="58989913" cy="58989913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30" Type="http://schemas.openxmlformats.org/officeDocument/2006/relationships/handoutMaster" Target="handoutMasters/handoutMaster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5329C-C43C-48EA-AF28-FF7D8FE30854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A14D-8A89-4584-8703-533A2BB4C7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88FE95-B9AF-4004-A54A-4DE5B5954154}" type="datetimeFigureOut">
              <a:rPr lang="en-US"/>
              <a:t>10/11/2017</a:t>
            </a:fld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1" smtClean="0"/>
              <a:t>Click to edit Master text styles</a:t>
            </a:r>
          </a:p>
          <a:p>
            <a:pPr lvl="1"/>
            <a:r>
              <a:rPr lang="en-US" noProof="0" dirty="1" smtClean="0"/>
              <a:t>Second level</a:t>
            </a:r>
          </a:p>
          <a:p>
            <a:pPr lvl="2"/>
            <a:r>
              <a:rPr lang="en-US" noProof="0" dirty="1" smtClean="0"/>
              <a:t>Third level</a:t>
            </a:r>
          </a:p>
          <a:p>
            <a:pPr lvl="3"/>
            <a:r>
              <a:rPr lang="en-US" noProof="0" dirty="1" smtClean="0"/>
              <a:t>Fourth level</a:t>
            </a:r>
          </a:p>
          <a:p>
            <a:pPr lvl="4"/>
            <a:r>
              <a:rPr lang="en-US" noProof="0" dirty="1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941727-4ED4-4CCF-B241-A0A1874AFAC8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41727-4ED4-4CCF-B241-A0A1874AF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9484-4F59-4EB4-9639-E20ECB22AA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6719367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jpe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jpeg" /><Relationship Id="rId3" Type="http://schemas.openxmlformats.org/officeDocument/2006/relationships/image" Target="../media/image5.emf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jpeg" /><Relationship Id="rId3" Type="http://schemas.openxmlformats.org/officeDocument/2006/relationships/image" Target="../media/image5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jpe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grpSp>
        <p:nvGrpSpPr>
          <p:cNvPr id="12" name="Group 11"/>
          <p:cNvGrpSpPr/>
          <p:nvPr userDrawn="1"/>
        </p:nvGrpSpPr>
        <p:grpSpPr>
          <a:xfrm>
            <a:off x="0" y="0"/>
            <a:ext cx="9144000" cy="2286000"/>
            <a:chOff x="0" y="0"/>
            <a:chExt cx="9144000" cy="2286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2286000"/>
            </a:xfrm>
            <a:prstGeom prst="rect"/>
            <a:solidFill>
              <a:srgbClr val="3642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K:\Creative Services\Logos\McMillan\McMillan\emf\McMillan_Red (Microsoft).em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457200" y="1207637"/>
              <a:ext cx="2819400" cy="697363"/>
            </a:xfrm>
            <a:prstGeom prst="rect"/>
            <a:noFill/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0" y="2286000"/>
              <a:ext cx="9144000" cy="0"/>
            </a:xfrm>
            <a:prstGeom prst="line"/>
            <a:ln>
              <a:solidFill>
                <a:srgbClr val="E3353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0800"/>
              <a:ext cx="9144000" cy="457200"/>
            </a:xfrm>
            <a:prstGeom prst="rect"/>
            <a:solidFill>
              <a:srgbClr val="E335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752600" y="6515100"/>
              <a:ext cx="5638800" cy="21544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McMillan LLP | Vancouver | Calgary | Toronto | Ottawa | Montréal | Hong Kong | mcmillan.ca</a:t>
              </a:r>
              <a:endParaRPr lang="en-US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2514600"/>
            <a:ext cx="6629400" cy="2133600"/>
          </a:xfrm>
          <a:prstGeom prst="rect"/>
          <a:solidFill>
            <a:schemeClr val="bg1"/>
          </a:solidFill>
          <a:ln>
            <a:noFill/>
          </a:ln>
          <a:effectLst>
            <a:outerShdw rotWithShape="0" sx="1000" sy="100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5791200" cy="647700"/>
          </a:xfrm>
          <a:noFill/>
        </p:spPr>
        <p:txBody>
          <a:bodyPr lIns="0" tIns="0" rIns="91440" bIns="0">
            <a:noAutofit/>
          </a:bodyPr>
          <a:lstStyle>
            <a:lvl1pPr marL="0" indent="0" algn="l">
              <a:buNone/>
              <a:defRPr sz="1700">
                <a:solidFill>
                  <a:srgbClr val="36424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0" y="2686050"/>
            <a:ext cx="5791200" cy="1276350"/>
          </a:xfrm>
        </p:spPr>
        <p:txBody>
          <a:bodyPr anchor="b" anchorCtr="0">
            <a:noAutofit/>
          </a:bodyPr>
          <a:lstStyle>
            <a:lvl1pPr algn="l">
              <a:defRPr sz="2700">
                <a:solidFill>
                  <a:srgbClr val="E3353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828800" y="5410200"/>
            <a:ext cx="5486400" cy="228600"/>
          </a:xfrm>
        </p:spPr>
        <p:txBody>
          <a:bodyPr lIns="182880" tIns="0" rIns="0" bIns="0">
            <a:noAutofit/>
          </a:bodyPr>
          <a:lstStyle>
            <a:lvl1pPr algn="ctr">
              <a:buNone/>
              <a:defRPr sz="1300" b="0" baseline="0">
                <a:solidFill>
                  <a:srgbClr val="36424A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1" smtClean="0"/>
              <a:t>Please contact marketing for a custom image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-cover_TD-Alternative-Securities-COO-Summi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Slide (1 to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ontacts_TD-Alternative-Securities-COO-Summi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pic>
        <p:nvPicPr>
          <p:cNvPr id="68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sp>
        <p:nvSpPr>
          <p:cNvPr id="69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79922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5027829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54278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314700" y="479922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314700" y="5027829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14350" y="2910537"/>
            <a:ext cx="1771650" cy="14287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15050" y="479922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115050" y="5027829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14350" y="56564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14700" y="54278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3314700" y="56564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115050" y="54278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115050" y="5656479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3314700" y="2910537"/>
            <a:ext cx="1771650" cy="142875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16"/>
          <p:cNvSpPr>
            <a:spLocks noGrp="1"/>
          </p:cNvSpPr>
          <p:nvPr>
            <p:ph type="pic" sz="quarter" idx="27"/>
          </p:nvPr>
        </p:nvSpPr>
        <p:spPr>
          <a:xfrm>
            <a:off x="6115050" y="2910537"/>
            <a:ext cx="1771650" cy="1428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pic>
        <p:nvPicPr>
          <p:cNvPr id="2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1066800"/>
            <a:ext cx="9144000" cy="0"/>
          </a:xfrm>
          <a:prstGeom prst="line"/>
          <a:ln>
            <a:solidFill>
              <a:srgbClr val="E335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532800" y="1440000"/>
            <a:ext cx="8078400" cy="4732200"/>
          </a:xfrm>
        </p:spPr>
        <p:txBody>
          <a:bodyPr lIns="0" tIns="0" rIns="0" bIns="0"/>
          <a:lstStyle>
            <a:lvl1pPr marL="228600" indent="-228600">
              <a:spcAft>
                <a:spcPct val="0"/>
              </a:spcAft>
              <a:defRPr/>
            </a:lvl1pPr>
          </a:lstStyle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pic>
        <p:nvPicPr>
          <p:cNvPr id="2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1066800"/>
            <a:ext cx="9144000" cy="0"/>
          </a:xfrm>
          <a:prstGeom prst="line"/>
          <a:ln>
            <a:solidFill>
              <a:srgbClr val="E335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1"/>
          </p:nvPr>
        </p:nvSpPr>
        <p:spPr>
          <a:xfrm>
            <a:off x="571500" y="1428750"/>
            <a:ext cx="3771900" cy="4732200"/>
          </a:xfrm>
        </p:spPr>
        <p:txBody>
          <a:bodyPr lIns="0" tIns="0" rIns="0" bIns="0"/>
          <a:lstStyle>
            <a:lvl1pPr marL="228600" indent="-228600"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2"/>
          </p:nvPr>
        </p:nvSpPr>
        <p:spPr>
          <a:xfrm>
            <a:off x="4800600" y="1428750"/>
            <a:ext cx="3829050" cy="4732200"/>
          </a:xfrm>
        </p:spPr>
        <p:txBody>
          <a:bodyPr lIns="0" tIns="0" rIns="0" bIns="0"/>
          <a:lstStyle>
            <a:lvl1pPr marL="228600" indent="-228600">
              <a:spcAft>
                <a:spcPct val="0"/>
              </a:spcAft>
              <a:defRPr/>
            </a:lvl1pPr>
          </a:lstStyle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pic>
        <p:nvPicPr>
          <p:cNvPr id="2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1066800"/>
            <a:ext cx="9144000" cy="0"/>
          </a:xfrm>
          <a:prstGeom prst="line"/>
          <a:ln>
            <a:solidFill>
              <a:srgbClr val="E335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(1 to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sp>
        <p:nvSpPr>
          <p:cNvPr id="69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4290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36576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057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314700" y="34290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314700" y="36576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14350" y="1885950"/>
            <a:ext cx="1771650" cy="14287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15050" y="34290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115050" y="36576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14350" y="42862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14700" y="4057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3314700" y="42862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115050" y="4057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115050" y="42862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3314700" y="1885950"/>
            <a:ext cx="1771650" cy="142875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16"/>
          <p:cNvSpPr>
            <a:spLocks noGrp="1"/>
          </p:cNvSpPr>
          <p:nvPr>
            <p:ph type="pic" sz="quarter" idx="27"/>
          </p:nvPr>
        </p:nvSpPr>
        <p:spPr>
          <a:xfrm>
            <a:off x="6115050" y="1885950"/>
            <a:ext cx="1771650" cy="1428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(4 to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>
          <a:xfrm>
            <a:off x="0" y="6400800"/>
            <a:ext cx="9144000" cy="457200"/>
          </a:xfrm>
          <a:prstGeom prst="rect"/>
          <a:solidFill>
            <a:srgbClr val="E3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sp>
        <p:nvSpPr>
          <p:cNvPr id="69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532800" y="114300"/>
            <a:ext cx="8078400" cy="876300"/>
          </a:xfrm>
        </p:spPr>
        <p:txBody>
          <a:bodyPr/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2628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28575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2575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314700" y="2628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314700" y="28575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30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14350" y="1257300"/>
            <a:ext cx="1559052" cy="12573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15050" y="2628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115050" y="285750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14350" y="34861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14700" y="32575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3314700" y="34861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115050" y="32575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115050" y="34861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38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3314700" y="1257300"/>
            <a:ext cx="1559052" cy="12573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27"/>
          </p:nvPr>
        </p:nvSpPr>
        <p:spPr>
          <a:xfrm>
            <a:off x="6115050" y="1257300"/>
            <a:ext cx="1559052" cy="12573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514350" y="5200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514350" y="542925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514350" y="58293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314700" y="5200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3314700" y="542925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45" name="Picture Placeholder 16"/>
          <p:cNvSpPr>
            <a:spLocks noGrp="1"/>
          </p:cNvSpPr>
          <p:nvPr>
            <p:ph type="pic" sz="quarter" idx="33"/>
          </p:nvPr>
        </p:nvSpPr>
        <p:spPr>
          <a:xfrm>
            <a:off x="514350" y="3829050"/>
            <a:ext cx="1559052" cy="1257300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6115050" y="520065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sz="1100" b="1">
                <a:solidFill>
                  <a:srgbClr val="0082B0"/>
                </a:solidFill>
              </a:defRPr>
            </a:lvl1pPr>
          </a:lstStyle>
          <a:p>
            <a:pPr lvl="0"/>
            <a:r>
              <a:rPr lang="en-US" dirty="1" smtClean="0"/>
              <a:t>Name</a:t>
            </a:r>
            <a:endParaRPr lang="en-US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6115050" y="5429250"/>
            <a:ext cx="2514600" cy="342900"/>
          </a:xfrm>
        </p:spPr>
        <p:txBody>
          <a:bodyPr lIns="0" tIns="0" rIns="0" bIns="0"/>
          <a:lstStyle>
            <a:lvl1pPr>
              <a:buFontTx/>
              <a:buNone/>
              <a:defRPr lang="en-US" sz="1100" b="0" smtClean="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sz="900" dirty="1" smtClean="0">
                <a:latin typeface="+mj-lt"/>
              </a:rPr>
              <a:t>title</a:t>
            </a:r>
            <a:endParaRPr lang="en-US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4350" y="6057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49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3314700" y="58293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50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3314700" y="6057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51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6115050" y="58293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t: </a:t>
            </a: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xxx.xxx.xxxx</a:t>
            </a:r>
            <a:endParaRPr lang="en-US" sz="900" smtClean="0">
              <a:solidFill>
                <a:srgbClr val="0082B0"/>
              </a:solidFill>
              <a:latin typeface="+mj-lt"/>
            </a:endParaRPr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6115050" y="6057900"/>
            <a:ext cx="2514600" cy="171450"/>
          </a:xfrm>
        </p:spPr>
        <p:txBody>
          <a:bodyPr lIns="0" tIns="0" rIns="0" bIns="0"/>
          <a:lstStyle>
            <a:lvl1pPr>
              <a:buFontTx/>
              <a:buNone/>
              <a:defRPr lang="en-US" sz="900">
                <a:solidFill>
                  <a:srgbClr val="0082B0"/>
                </a:solidFill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900" dirty="1" smtClean="0">
                <a:solidFill>
                  <a:srgbClr val="0082B0"/>
                </a:solidFill>
                <a:latin typeface="+mj-lt"/>
              </a:rPr>
              <a:t>xxxxxxxxxx.xxxxxxxxx@mcmillan.ca</a:t>
            </a:r>
            <a:endParaRPr lang="en-US" sz="900">
              <a:solidFill>
                <a:srgbClr val="0082B0"/>
              </a:solidFill>
              <a:latin typeface="+mn-lt"/>
            </a:endParaRPr>
          </a:p>
        </p:txBody>
      </p:sp>
      <p:sp>
        <p:nvSpPr>
          <p:cNvPr id="53" name="Picture Placeholder 16"/>
          <p:cNvSpPr>
            <a:spLocks noGrp="1"/>
          </p:cNvSpPr>
          <p:nvPr>
            <p:ph type="pic" sz="quarter" idx="41"/>
          </p:nvPr>
        </p:nvSpPr>
        <p:spPr>
          <a:xfrm>
            <a:off x="3314700" y="3829050"/>
            <a:ext cx="1559052" cy="1257300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16"/>
          <p:cNvSpPr>
            <a:spLocks noGrp="1"/>
          </p:cNvSpPr>
          <p:nvPr>
            <p:ph type="pic" sz="quarter" idx="42"/>
          </p:nvPr>
        </p:nvSpPr>
        <p:spPr>
          <a:xfrm>
            <a:off x="6115050" y="3829050"/>
            <a:ext cx="1559052" cy="1257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acts_TD-Alternative-Securities-COO-Summi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pic>
        <p:nvPicPr>
          <p:cNvPr id="4" name="Picture 2" descr="K:\Creative Services\Logos\McMillan\McMillan\emf\McMillan_KO.e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33401" y="6520441"/>
            <a:ext cx="838199" cy="207324"/>
          </a:xfrm>
          <a:prstGeom prst="rect"/>
          <a:noFill/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>
          <a:xfrm>
            <a:off x="2851832" y="6520217"/>
            <a:ext cx="5903913" cy="2159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2484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fontAlgn="auto" eaLnBrk="1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mcmillan.ca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 </a:t>
            </a:r>
            <a:r>
              <a:rPr kumimoji="0" lang="en-US" sz="800" b="0" i="0" u="none" strike="noStrike" kern="0" cap="none" spc="0" normalizeH="0" baseline="0" noProof="0" dirty="1" smtClean="0">
                <a:ln>
                  <a:noFill/>
                </a:ln>
                <a:solidFill>
                  <a:srgbClr val="3E464D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l </a:t>
            </a:r>
            <a:fld id="{B1E5D70B-113E-4D47-B27A-19F96FB8C016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charset="0"/>
                <a:cs typeface="Verdana"/>
              </a:rPr>
              <a:t>‹#›</a:t>
            </a:fld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charset="0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cMillan Offices Slide">
    <p:bg>
      <p:bgPr>
        <a:solidFill>
          <a:srgbClr val="3E4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ack-cover_TD-Alternative-Securities-COO-Summi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215"/>
            <a:ext cx="8229600" cy="902998"/>
          </a:xfrm>
          <a:prstGeom prst="rect"/>
        </p:spPr>
        <p:txBody>
          <a:bodyPr vert="horz" lIns="0" tIns="0" rIns="0" bIns="0" rtlCol="0" anchor="b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37" y="1456577"/>
            <a:ext cx="8172763" cy="4525963"/>
          </a:xfrm>
          <a:prstGeom prst="rect"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  <a:p>
            <a:pPr lvl="5"/>
            <a:r>
              <a:rPr lang="en-US" dirty="1" smtClean="0"/>
              <a:t>Six level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/>
          <a:ln w="12700">
            <a:solidFill>
              <a:srgbClr val="E335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65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93" r:id="rId3"/>
    <p:sldLayoutId id="2147483692" r:id="rId4"/>
    <p:sldLayoutId id="2147483690" r:id="rId5"/>
    <p:sldLayoutId id="2147483694" r:id="rId6"/>
    <p:sldLayoutId id="2147483702" r:id="rId7"/>
    <p:sldLayoutId id="2147483704" r:id="rId8"/>
    <p:sldLayoutId id="2147483701" r:id="rId9"/>
    <p:sldLayoutId id="2147483703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100" kern="1200">
          <a:solidFill>
            <a:srgbClr val="E33534"/>
          </a:solidFill>
          <a:latin typeface="Verdana"/>
          <a:ea typeface="+mj-ea"/>
          <a:cs typeface="Verdana"/>
        </a:defRPr>
      </a:lvl1pPr>
    </p:titleStyle>
    <p:bodyStyle>
      <a:lvl1pPr marL="228600" indent="228600" algn="l" defTabSz="457200" rtl="0" eaLnBrk="1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E33534"/>
        </a:buClr>
        <a:buFont typeface="Wingdings" pitchFamily="2" charset="2"/>
        <a:buChar char="§"/>
        <a:defRPr sz="1300" kern="1200">
          <a:solidFill>
            <a:srgbClr val="3E464D"/>
          </a:solidFill>
          <a:latin typeface="Verdana"/>
          <a:ea typeface="+mn-ea"/>
          <a:cs typeface="Verdana"/>
        </a:defRPr>
      </a:lvl1pPr>
      <a:lvl2pPr marL="457200" indent="228600" algn="l" defTabSz="400050" rtl="0" eaLnBrk="1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2B0"/>
        </a:buClr>
        <a:buFont typeface="Wingdings" pitchFamily="2" charset="2"/>
        <a:buChar char="§"/>
        <a:defRPr sz="1300" kern="1200">
          <a:solidFill>
            <a:srgbClr val="3E464D"/>
          </a:solidFill>
          <a:latin typeface="Verdana"/>
          <a:ea typeface="+mn-ea"/>
          <a:cs typeface="Verdana"/>
        </a:defRPr>
      </a:lvl2pPr>
      <a:lvl3pPr marL="685800" indent="228600" algn="l" defTabSz="457200" rtl="0" eaLnBrk="1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E33534"/>
        </a:buClr>
        <a:buSzTx/>
        <a:buFont typeface="Arial" pitchFamily="34" charset="0"/>
        <a:buChar char="•"/>
        <a:defRPr sz="1300" kern="1200">
          <a:solidFill>
            <a:srgbClr val="3E464D"/>
          </a:solidFill>
          <a:latin typeface="Verdana"/>
          <a:ea typeface="+mn-ea"/>
          <a:cs typeface="Verdana"/>
        </a:defRPr>
      </a:lvl3pPr>
      <a:lvl4pPr marL="914400" indent="228600" algn="l" defTabSz="1031875" rtl="0" eaLnBrk="1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2B0"/>
        </a:buClr>
        <a:buSzTx/>
        <a:buFont typeface="Arial" pitchFamily="34" charset="0"/>
        <a:buChar char="•"/>
        <a:defRPr sz="1300" kern="1200">
          <a:solidFill>
            <a:srgbClr val="3E464D"/>
          </a:solidFill>
          <a:latin typeface="Verdana"/>
          <a:ea typeface="+mn-ea"/>
          <a:cs typeface="Verdana"/>
        </a:defRPr>
      </a:lvl4pPr>
      <a:lvl5pPr marL="1143000" indent="228600" algn="l" defTabSz="1031875" rtl="0" eaLnBrk="1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E33534"/>
        </a:buClr>
        <a:buSzPct val="90000"/>
        <a:buFont typeface="Verdana" pitchFamily="34" charset="0"/>
        <a:buChar char="–"/>
        <a:defRPr sz="1300" kern="1200" baseline="0">
          <a:solidFill>
            <a:srgbClr val="3E464D"/>
          </a:solidFill>
          <a:latin typeface="Verdana"/>
          <a:ea typeface="+mn-ea"/>
          <a:cs typeface="Verdana"/>
        </a:defRPr>
      </a:lvl5pPr>
      <a:lvl6pPr marL="1143000" indent="0" algn="l" defTabSz="457200" rtl="0" eaLnBrk="1" latinLnBrk="0" hangingPunct="1">
        <a:spcBef>
          <a:spcPts val="1200"/>
        </a:spcBef>
        <a:spcAft>
          <a:spcPct val="0"/>
        </a:spcAft>
        <a:buFontTx/>
        <a:buNone/>
        <a:defRPr sz="9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09081" y="2392074"/>
            <a:ext cx="6509591" cy="9793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dirty="1" smtClean="0">
                <a:solidFill>
                  <a:schemeClr val="bg1"/>
                </a:solidFill>
              </a:rPr>
              <a:t>Navigating Private Placement </a:t>
            </a:r>
            <a:br>
              <a:rPr lang="en-US" altLang="en-US" sz="2000" dirty="1" smtClean="0">
                <a:solidFill>
                  <a:schemeClr val="bg1"/>
                </a:solidFill>
              </a:rPr>
            </a:br>
            <a:r>
              <a:rPr lang="en-US" altLang="en-US" sz="2000" dirty="1" smtClean="0">
                <a:solidFill>
                  <a:schemeClr val="bg1"/>
                </a:solidFill>
              </a:rPr>
              <a:t>Regimes Around the World – Hong Kong / Singapore</a:t>
            </a:r>
            <a:endParaRPr lang="en-US" sz="1800"/>
          </a:p>
        </p:txBody>
      </p:sp>
      <p:pic>
        <p:nvPicPr>
          <p:cNvPr id="29698" name="Picture 2" descr="Image result for aim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4315" y="548650"/>
            <a:ext cx="1209747" cy="1209747"/>
          </a:xfrm>
          <a:prstGeom prst="rect"/>
          <a:noFill/>
        </p:spPr>
      </p:pic>
      <p:sp>
        <p:nvSpPr>
          <p:cNvPr id="5" name="Rectangle 4"/>
          <p:cNvSpPr/>
          <p:nvPr/>
        </p:nvSpPr>
        <p:spPr>
          <a:xfrm>
            <a:off x="193868" y="3544214"/>
            <a:ext cx="5645486" cy="954107"/>
          </a:xfrm>
          <a:prstGeom prst="rect"/>
        </p:spPr>
        <p:txBody>
          <a:bodyPr wrap="square">
            <a:spAutoFit/>
          </a:bodyPr>
          <a:lstStyle/>
          <a:p>
            <a:r>
              <a:rPr lang="en-US" altLang="en-US" sz="1400" b="1" dirty="1" smtClean="0">
                <a:solidFill>
                  <a:schemeClr val="bg1"/>
                </a:solidFill>
              </a:rPr>
              <a:t>Alternative Investment Management Association | </a:t>
            </a:r>
            <a:r>
              <a:rPr lang="en-US" altLang="en-US" sz="1400" dirty="1" smtClean="0">
                <a:solidFill>
                  <a:schemeClr val="bg1"/>
                </a:solidFill>
              </a:rPr>
              <a:t>October 2017</a:t>
            </a:r>
            <a:br>
              <a:rPr lang="en-CA" sz="1400" dirty="1" smtClean="0"/>
            </a:br>
            <a:br>
              <a:rPr lang="en-CA" sz="1400" dirty="1" smtClean="0"/>
            </a:br>
            <a:r>
              <a:rPr lang="en-CA" sz="1400" dirty="1" smtClean="0">
                <a:solidFill>
                  <a:schemeClr val="bg1"/>
                </a:solidFill>
              </a:rPr>
              <a:t>Jason Chertin | Michael Burns</a:t>
            </a:r>
            <a:br>
              <a:rPr lang="en-CA" sz="1400" dirty="1" smtClean="0"/>
            </a:br>
            <a:r>
              <a:rPr lang="en-CA" sz="1400" b="1" dirty="1" smtClean="0">
                <a:solidFill>
                  <a:schemeClr val="bg1"/>
                </a:solidFill>
              </a:rPr>
              <a:t>McMillan LLP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 smtClean="0">
                <a:solidFill>
                  <a:srgbClr val="C00000"/>
                </a:solidFill>
              </a:rPr>
              <a:t>International </a:t>
            </a:r>
            <a:r>
              <a:rPr lang="en-CA" sz="3200" dirty="1">
                <a:solidFill>
                  <a:srgbClr val="C00000"/>
                </a:solidFill>
              </a:rPr>
              <a:t>Dealer </a:t>
            </a:r>
            <a:r>
              <a:rPr lang="en-CA" sz="3200" dirty="1" smtClean="0">
                <a:solidFill>
                  <a:srgbClr val="C00000"/>
                </a:solidFill>
              </a:rPr>
              <a:t>Exemption </a:t>
            </a:r>
            <a:r>
              <a:rPr lang="en-CA" sz="2800" dirty="1" smtClean="0">
                <a:solidFill>
                  <a:srgbClr val="C00000"/>
                </a:solidFill>
              </a:rPr>
              <a:t>(cntd.)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1"/>
            <a:ext cx="8078400" cy="48746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200" dirty="1" smtClean="0"/>
              <a:t>The </a:t>
            </a:r>
            <a:r>
              <a:rPr lang="en-US" sz="2200" dirty="1"/>
              <a:t>IDE is not available </a:t>
            </a:r>
            <a:r>
              <a:rPr lang="en-US" sz="2200" dirty="1">
                <a:solidFill>
                  <a:srgbClr val="C00000"/>
                </a:solidFill>
              </a:rPr>
              <a:t>unless </a:t>
            </a:r>
            <a:r>
              <a:rPr lang="en-US" sz="2200" dirty="1"/>
              <a:t>a person or company</a:t>
            </a:r>
            <a:r>
              <a:rPr lang="en-US" sz="2200" dirty="1" smtClean="0"/>
              <a:t>:</a:t>
            </a:r>
            <a:endParaRPr lang="en-US" sz="200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Has </a:t>
            </a:r>
            <a:r>
              <a:rPr lang="en-US" sz="1800" dirty="1"/>
              <a:t>a head office or principal place of business in a foreign jurisdiction (home jurisdiction</a:t>
            </a:r>
            <a:r>
              <a:rPr lang="en-US" sz="1800" dirty="1" smtClean="0"/>
              <a:t>)</a:t>
            </a:r>
            <a:endParaRPr lang="en-US" sz="180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/>
              <a:t>Is registered as a dealer or to act in similar capacity under the securities legislation of its home </a:t>
            </a:r>
            <a:r>
              <a:rPr lang="en-US" sz="1800" dirty="1" smtClean="0"/>
              <a:t>jurisdiction</a:t>
            </a:r>
            <a:endParaRPr lang="en-US" sz="180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/>
              <a:t>Engages in the business of a dealer in its home </a:t>
            </a:r>
            <a:r>
              <a:rPr lang="en-US" sz="1800" dirty="1" smtClean="0"/>
              <a:t>jurisdiction</a:t>
            </a:r>
            <a:endParaRPr lang="en-US" sz="180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/>
              <a:t>Is acting as principal or as agent for: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en-US" sz="1600" dirty="1"/>
              <a:t>the issuer of the </a:t>
            </a:r>
            <a:r>
              <a:rPr lang="en-US" sz="1600" dirty="1" smtClean="0"/>
              <a:t>securities</a:t>
            </a:r>
            <a:endParaRPr lang="en-US" sz="1600"/>
          </a:p>
          <a:p>
            <a:pPr lvl="2">
              <a:buFont typeface="Courier New" pitchFamily="49" charset="0"/>
              <a:buChar char="o"/>
              <a:defRPr/>
            </a:pPr>
            <a:r>
              <a:rPr lang="en-US" sz="1600" dirty="1"/>
              <a:t>a permitted </a:t>
            </a:r>
            <a:r>
              <a:rPr lang="en-US" sz="1600" dirty="1" smtClean="0"/>
              <a:t>client, </a:t>
            </a:r>
            <a:r>
              <a:rPr lang="en-US" sz="1600" dirty="1"/>
              <a:t>or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en-US" sz="1600" dirty="1"/>
              <a:t>a person or company that is not a resident of </a:t>
            </a:r>
            <a:r>
              <a:rPr lang="en-US" sz="1600" dirty="1" smtClean="0"/>
              <a:t>Canada</a:t>
            </a:r>
            <a:endParaRPr lang="en-US" sz="140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Dealer submits a </a:t>
            </a:r>
            <a:r>
              <a:rPr lang="en-US" sz="1800" i="1" dirty="1" smtClean="0"/>
              <a:t>Submission to Jurisdiction and Appointment of Agent for Service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Before </a:t>
            </a:r>
            <a:r>
              <a:rPr lang="en-US" sz="1800" dirty="1"/>
              <a:t>advising a </a:t>
            </a:r>
            <a:r>
              <a:rPr lang="en-US" sz="1800" dirty="1" smtClean="0"/>
              <a:t>permitted client</a:t>
            </a:r>
            <a:r>
              <a:rPr lang="en-US" sz="1800" dirty="1"/>
              <a:t>, the </a:t>
            </a:r>
            <a:r>
              <a:rPr lang="en-US" sz="1800" dirty="1" smtClean="0"/>
              <a:t>dealer </a:t>
            </a:r>
            <a:r>
              <a:rPr lang="en-US" sz="1800" dirty="1"/>
              <a:t>notifies the client of the prescribed </a:t>
            </a:r>
            <a:r>
              <a:rPr lang="en-US" sz="1800" dirty="1" smtClean="0"/>
              <a:t>information</a:t>
            </a: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579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 smtClean="0">
                <a:solidFill>
                  <a:srgbClr val="C00000"/>
                </a:solidFill>
              </a:rPr>
              <a:t>Adviser Registration Requirements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CA" sz="2000" dirty="1" smtClean="0"/>
              <a:t> Not relevant for non-Canadian investment fund offering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CSA </a:t>
            </a:r>
            <a:r>
              <a:rPr lang="en-US" sz="2000" dirty="1"/>
              <a:t>take the view that advising occurs in the jurisdiction where the fund is located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Relevant </a:t>
            </a:r>
            <a:r>
              <a:rPr lang="en-US" sz="2000" dirty="1"/>
              <a:t>if advising a fund in Canada or advising accounts in Canada</a:t>
            </a:r>
          </a:p>
          <a:p>
            <a:pPr marL="0" indent="0">
              <a:buNone/>
              <a:defRPr/>
            </a:pPr>
            <a:endParaRPr lang="en-CA" sz="1800" smtClean="0"/>
          </a:p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9126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800" y="114300"/>
            <a:ext cx="8186904" cy="664778"/>
          </a:xfrm>
        </p:spPr>
        <p:txBody>
          <a:bodyPr>
            <a:noAutofit/>
          </a:bodyPr>
          <a:lstStyle/>
          <a:p>
            <a:r>
              <a:rPr lang="en-CA" sz="2800" dirty="1" smtClean="0">
                <a:solidFill>
                  <a:srgbClr val="C00000"/>
                </a:solidFill>
              </a:rPr>
              <a:t>Adviser Registration Requirements (cntd.)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1"/>
            <a:ext cx="8078400" cy="48746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1" smtClean="0"/>
              <a:t> Advisers </a:t>
            </a:r>
            <a:r>
              <a:rPr lang="en-US" sz="2400" dirty="1"/>
              <a:t>are required to be registered  as a “portfolio manager</a:t>
            </a:r>
            <a:r>
              <a:rPr lang="en-US" sz="2400" dirty="1" smtClean="0"/>
              <a:t>”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Permitted </a:t>
            </a:r>
            <a:r>
              <a:rPr lang="en-US" sz="1800" dirty="1"/>
              <a:t>to advise with respect to any securities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400" dirty="1" smtClean="0"/>
              <a:t>Portfolio </a:t>
            </a:r>
            <a:r>
              <a:rPr lang="en-US" sz="2400" dirty="1"/>
              <a:t>managers are required to </a:t>
            </a:r>
            <a:r>
              <a:rPr lang="en-US" sz="2400" dirty="1" smtClean="0"/>
              <a:t>have:</a:t>
            </a:r>
            <a:endParaRPr lang="en-US" sz="200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Ultimate </a:t>
            </a:r>
            <a:r>
              <a:rPr lang="en-US" sz="1800" dirty="1"/>
              <a:t>designated person (</a:t>
            </a:r>
            <a:r>
              <a:rPr lang="en-US" sz="1800" b="1" dirty="1" smtClean="0"/>
              <a:t>UDP</a:t>
            </a:r>
            <a:r>
              <a:rPr lang="en-US" sz="1800" dirty="1" smtClean="0"/>
              <a:t>)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 smtClean="0"/>
              <a:t>Chief </a:t>
            </a:r>
            <a:r>
              <a:rPr lang="en-US" sz="1800" dirty="1"/>
              <a:t>compliance officer (</a:t>
            </a:r>
            <a:r>
              <a:rPr lang="en-US" sz="1800" b="1" dirty="1"/>
              <a:t>CCO</a:t>
            </a:r>
            <a:r>
              <a:rPr lang="en-US" sz="1800" dirty="1"/>
              <a:t>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400" dirty="1" smtClean="0"/>
              <a:t>Proficiency requirements</a:t>
            </a:r>
            <a:endParaRPr lang="en-US" sz="200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CA" sz="1800" dirty="1" smtClean="0"/>
              <a:t>Formal education requirements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CA" sz="1800" dirty="1" smtClean="0"/>
              <a:t>Relevant securities industry experience</a:t>
            </a:r>
            <a:endParaRPr lang="en-US" sz="1800"/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400" dirty="1" smtClean="0"/>
              <a:t>Capital </a:t>
            </a:r>
            <a:r>
              <a:rPr lang="en-US" sz="2400" dirty="1"/>
              <a:t>and insurance </a:t>
            </a:r>
            <a:r>
              <a:rPr lang="en-US" sz="2400" dirty="1" smtClean="0"/>
              <a:t>requirements</a:t>
            </a:r>
            <a:endParaRPr lang="en-CA" sz="1800" smtClean="0"/>
          </a:p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29368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1" smtClean="0">
                <a:solidFill>
                  <a:srgbClr val="C00000"/>
                </a:solidFill>
              </a:rPr>
              <a:t>International </a:t>
            </a:r>
            <a:r>
              <a:rPr lang="en-CA" sz="3600" dirty="1">
                <a:solidFill>
                  <a:srgbClr val="C00000"/>
                </a:solidFill>
              </a:rPr>
              <a:t>Adviser </a:t>
            </a:r>
            <a:r>
              <a:rPr lang="en-CA" sz="3600" dirty="1" smtClean="0">
                <a:solidFill>
                  <a:srgbClr val="C00000"/>
                </a:solidFill>
              </a:rPr>
              <a:t>Exemption</a:t>
            </a:r>
            <a:endParaRPr lang="en-CA" sz="3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355148"/>
            <a:ext cx="8078400" cy="48170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400" dirty="1" smtClean="0"/>
              <a:t>International </a:t>
            </a:r>
            <a:r>
              <a:rPr lang="en-US" sz="2400" dirty="1"/>
              <a:t>Adviser Exemption </a:t>
            </a:r>
            <a:r>
              <a:rPr lang="en-US" sz="2400" dirty="1" smtClean="0"/>
              <a:t>(IAE) allows firm to: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Advise </a:t>
            </a:r>
            <a:r>
              <a:rPr lang="en-US" sz="1800" dirty="1"/>
              <a:t>permitted </a:t>
            </a:r>
            <a:r>
              <a:rPr lang="en-US" sz="1800" dirty="1" smtClean="0"/>
              <a:t>clients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Advise </a:t>
            </a:r>
            <a:r>
              <a:rPr lang="en-US" sz="1800" dirty="1"/>
              <a:t>in Canada on securities of Canadian </a:t>
            </a:r>
            <a:r>
              <a:rPr lang="en-US" sz="1800" dirty="1" smtClean="0"/>
              <a:t>issuers only when incidental </a:t>
            </a:r>
            <a:r>
              <a:rPr lang="en-US" sz="1800" dirty="1"/>
              <a:t>to </a:t>
            </a:r>
            <a:r>
              <a:rPr lang="en-US" sz="1800" dirty="1" smtClean="0"/>
              <a:t>providing </a:t>
            </a:r>
            <a:r>
              <a:rPr lang="en-US" sz="1800" dirty="1"/>
              <a:t>advice on a foreign </a:t>
            </a:r>
            <a:r>
              <a:rPr lang="en-US" sz="1800" dirty="1" smtClean="0"/>
              <a:t>security</a:t>
            </a: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35545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 smtClean="0">
                <a:solidFill>
                  <a:srgbClr val="C00000"/>
                </a:solidFill>
              </a:rPr>
              <a:t>International </a:t>
            </a:r>
            <a:r>
              <a:rPr lang="en-CA" sz="3200" dirty="1">
                <a:solidFill>
                  <a:srgbClr val="C00000"/>
                </a:solidFill>
              </a:rPr>
              <a:t>Adviser </a:t>
            </a:r>
            <a:r>
              <a:rPr lang="en-CA" sz="3200" dirty="1" smtClean="0">
                <a:solidFill>
                  <a:srgbClr val="C00000"/>
                </a:solidFill>
              </a:rPr>
              <a:t>Exemption </a:t>
            </a:r>
            <a:r>
              <a:rPr lang="en-CA" sz="2800" dirty="1" smtClean="0">
                <a:solidFill>
                  <a:srgbClr val="C00000"/>
                </a:solidFill>
              </a:rPr>
              <a:t>(cntd.)</a:t>
            </a:r>
            <a:endParaRPr lang="en-CA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439999"/>
            <a:ext cx="8078400" cy="492695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400" dirty="1" smtClean="0"/>
              <a:t>The </a:t>
            </a:r>
            <a:r>
              <a:rPr lang="en-US" sz="2400" dirty="1"/>
              <a:t>IAE is not available </a:t>
            </a:r>
            <a:r>
              <a:rPr lang="en-US" sz="2400" dirty="1">
                <a:latin typeface="Segoe UI Semibold" pitchFamily="34" charset="0"/>
              </a:rPr>
              <a:t>unless</a:t>
            </a:r>
            <a:r>
              <a:rPr lang="en-US" sz="2400" dirty="1"/>
              <a:t> all of the following applies:</a:t>
            </a:r>
            <a:endParaRPr lang="en-US" sz="20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Head </a:t>
            </a:r>
            <a:r>
              <a:rPr lang="en-US" sz="1800" dirty="1"/>
              <a:t>office or principal place of business is in </a:t>
            </a:r>
            <a:r>
              <a:rPr lang="en-US" sz="1800" dirty="1" smtClean="0"/>
              <a:t>foreign </a:t>
            </a:r>
            <a:r>
              <a:rPr lang="en-US" sz="1800" dirty="1"/>
              <a:t>jurisdiction (home jurisdiction</a:t>
            </a:r>
            <a:r>
              <a:rPr lang="en-US" sz="1800" dirty="1" smtClean="0"/>
              <a:t>)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Adviser </a:t>
            </a:r>
            <a:r>
              <a:rPr lang="en-US" sz="1800" dirty="1"/>
              <a:t>is registered </a:t>
            </a:r>
            <a:r>
              <a:rPr lang="en-US" sz="1800" dirty="1" smtClean="0"/>
              <a:t>or exempt from adviser registration in home jurisdiction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/>
              <a:t>A</a:t>
            </a:r>
            <a:r>
              <a:rPr lang="en-US" sz="1800" dirty="1" smtClean="0"/>
              <a:t>dviser </a:t>
            </a:r>
            <a:r>
              <a:rPr lang="en-US" sz="1800" dirty="1"/>
              <a:t>engages in the business of an adviser in its home </a:t>
            </a:r>
            <a:r>
              <a:rPr lang="en-US" sz="1800" dirty="1" smtClean="0"/>
              <a:t>jurisdiction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Not </a:t>
            </a:r>
            <a:r>
              <a:rPr lang="en-US" sz="1800" dirty="1"/>
              <a:t>more than 10% of the aggregate consolidated gross </a:t>
            </a:r>
            <a:r>
              <a:rPr lang="en-US" sz="1800" dirty="1" smtClean="0"/>
              <a:t>revenue of </a:t>
            </a:r>
            <a:r>
              <a:rPr lang="en-US" sz="1800" dirty="1"/>
              <a:t>adviser, its affiliates and its affiliated partnerships </a:t>
            </a:r>
            <a:r>
              <a:rPr lang="en-US" sz="1800" dirty="1" smtClean="0"/>
              <a:t>derived </a:t>
            </a:r>
            <a:r>
              <a:rPr lang="en-US" sz="1800" dirty="1"/>
              <a:t>from portfolio management activities in </a:t>
            </a:r>
            <a:r>
              <a:rPr lang="en-US" sz="1800" dirty="1" smtClean="0"/>
              <a:t>Canada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Before </a:t>
            </a:r>
            <a:r>
              <a:rPr lang="en-US" sz="1800" dirty="1"/>
              <a:t>advising a client, the adviser notifies the client of the prescribed </a:t>
            </a:r>
            <a:r>
              <a:rPr lang="en-US" sz="1800" dirty="1" smtClean="0"/>
              <a:t>information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Adviser submits a “Submission </a:t>
            </a:r>
            <a:r>
              <a:rPr lang="en-US" sz="1800" dirty="1"/>
              <a:t>to Jurisdiction and Appointment of Agent for </a:t>
            </a:r>
            <a:r>
              <a:rPr lang="en-US" sz="1800" dirty="1" smtClean="0"/>
              <a:t>Service”</a:t>
            </a: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8671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902" y="203008"/>
            <a:ext cx="8468229" cy="633677"/>
          </a:xfrm>
        </p:spPr>
        <p:txBody>
          <a:bodyPr>
            <a:noAutofit/>
          </a:bodyPr>
          <a:lstStyle/>
          <a:p>
            <a:r>
              <a:rPr lang="en-US" sz="2800" dirty="1" smtClean="0">
                <a:solidFill>
                  <a:srgbClr val="C00000"/>
                </a:solidFill>
              </a:rPr>
              <a:t>IFM Registration Requirements &amp; Exemptions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Any </a:t>
            </a:r>
            <a:r>
              <a:rPr lang="en-US" sz="2000" dirty="1"/>
              <a:t>person or company acting as an “investment fund manager” </a:t>
            </a:r>
            <a:r>
              <a:rPr lang="en-US" sz="2000" dirty="1" smtClean="0"/>
              <a:t>(</a:t>
            </a:r>
            <a:r>
              <a:rPr lang="en-US" sz="2000" b="1" dirty="1" smtClean="0"/>
              <a:t>IFM</a:t>
            </a:r>
            <a:r>
              <a:rPr lang="en-US" sz="2000" dirty="1" smtClean="0"/>
              <a:t>) </a:t>
            </a:r>
            <a:r>
              <a:rPr lang="en-US" sz="2000" dirty="1"/>
              <a:t>in Canada is required to register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IFM </a:t>
            </a:r>
            <a:r>
              <a:rPr lang="en-US" sz="2000" dirty="1"/>
              <a:t>refers to a person or company that directs the business, </a:t>
            </a:r>
            <a:r>
              <a:rPr lang="en-US" sz="2000" dirty="1" smtClean="0"/>
              <a:t>operations </a:t>
            </a:r>
            <a:r>
              <a:rPr lang="en-US" sz="2000" dirty="1"/>
              <a:t>and affairs of an investment </a:t>
            </a:r>
            <a:r>
              <a:rPr lang="en-US" sz="2000" dirty="1" smtClean="0"/>
              <a:t>fund</a:t>
            </a:r>
            <a:endParaRPr lang="en-US" sz="2000"/>
          </a:p>
        </p:txBody>
      </p:sp>
    </p:spTree>
    <p:extLst>
      <p:ext uri="{BB962C8B-B14F-4D97-AF65-F5344CB8AC3E}">
        <p14:creationId xmlns="" xmlns:p14="http://schemas.microsoft.com/office/powerpoint/2010/main" val="16797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10" y="318221"/>
            <a:ext cx="8186904" cy="722385"/>
          </a:xfrm>
        </p:spPr>
        <p:txBody>
          <a:bodyPr>
            <a:noAutofit/>
          </a:bodyPr>
          <a:lstStyle/>
          <a:p>
            <a:r>
              <a:rPr lang="en-US" sz="2800" dirty="1" smtClean="0">
                <a:solidFill>
                  <a:srgbClr val="C00000"/>
                </a:solidFill>
              </a:rPr>
              <a:t>IIFM Registration Requirement —</a:t>
            </a:r>
            <a:br>
              <a:rPr lang="en-US" sz="2800" dirty="1" smtClean="0">
                <a:solidFill>
                  <a:srgbClr val="C00000"/>
                </a:solidFill>
              </a:rPr>
            </a:br>
            <a:r>
              <a:rPr lang="en-US" sz="2800" dirty="1" smtClean="0">
                <a:solidFill>
                  <a:srgbClr val="C00000"/>
                </a:solidFill>
              </a:rPr>
              <a:t>Two </a:t>
            </a:r>
            <a:r>
              <a:rPr lang="en-US" sz="2800" dirty="1">
                <a:solidFill>
                  <a:srgbClr val="C00000"/>
                </a:solidFill>
              </a:rPr>
              <a:t>Solitudes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0"/>
            <a:ext cx="8186904" cy="5069417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dirty="1"/>
              <a:t>Multilateral Instrument 32-102 </a:t>
            </a:r>
            <a:r>
              <a:rPr lang="en-US" sz="2200" i="1" dirty="1"/>
              <a:t>Registration Exemptions for Non-Resident Investment Fund </a:t>
            </a:r>
            <a:r>
              <a:rPr lang="en-US" sz="2200" i="1" dirty="1" smtClean="0"/>
              <a:t>Managers</a:t>
            </a:r>
            <a:r>
              <a:rPr lang="en-US" sz="2200" i="1" dirty="1"/>
              <a:t> </a:t>
            </a:r>
            <a:r>
              <a:rPr lang="en-US" sz="1800" dirty="1" smtClean="0"/>
              <a:t>(Ontario</a:t>
            </a:r>
            <a:r>
              <a:rPr lang="en-US" sz="1800" dirty="1"/>
              <a:t>, </a:t>
            </a:r>
            <a:r>
              <a:rPr lang="en-US" sz="1800" dirty="1" smtClean="0"/>
              <a:t>Québec </a:t>
            </a:r>
            <a:r>
              <a:rPr lang="en-US" sz="1800" dirty="1"/>
              <a:t>and </a:t>
            </a:r>
            <a:r>
              <a:rPr lang="en-US" sz="1800" dirty="1" smtClean="0"/>
              <a:t>Newfoundland and Labrador)</a:t>
            </a:r>
            <a:endParaRPr lang="en-US" sz="1800"/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1" smtClean="0"/>
              <a:t>Registration required if investment </a:t>
            </a:r>
            <a:r>
              <a:rPr lang="en-US" sz="2200" dirty="1"/>
              <a:t>fund or </a:t>
            </a:r>
            <a:r>
              <a:rPr lang="en-US" sz="2200" dirty="1" smtClean="0"/>
              <a:t>IFM </a:t>
            </a:r>
            <a:r>
              <a:rPr lang="en-US" sz="2200" dirty="1"/>
              <a:t>distributes, or has </a:t>
            </a:r>
            <a:r>
              <a:rPr lang="en-US" sz="2200" dirty="1" smtClean="0"/>
              <a:t>distributed</a:t>
            </a:r>
            <a:r>
              <a:rPr lang="en-US" sz="2200" dirty="1"/>
              <a:t>, investment fund securities in the </a:t>
            </a:r>
            <a:r>
              <a:rPr lang="en-US" sz="2200" dirty="1" smtClean="0"/>
              <a:t>jurisdiction</a:t>
            </a:r>
            <a:r>
              <a:rPr lang="en-US" sz="2000" dirty="1" smtClean="0"/>
              <a:t> </a:t>
            </a:r>
            <a:endParaRPr lang="en-US" sz="2000"/>
          </a:p>
          <a:p>
            <a:pPr>
              <a:buFont typeface="Courier New" pitchFamily="49" charset="0"/>
              <a:buChar char="o"/>
              <a:defRPr/>
            </a:pPr>
            <a:r>
              <a:rPr lang="en-US" sz="2200" dirty="1" smtClean="0">
                <a:solidFill>
                  <a:srgbClr val="C00000"/>
                </a:solidFill>
              </a:rPr>
              <a:t>Two exceptions</a:t>
            </a:r>
            <a:endParaRPr lang="en-US" sz="220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  <a:buNone/>
              <a:defRPr/>
            </a:pPr>
            <a:r>
              <a:rPr lang="en-US" sz="1800" dirty="1" smtClean="0">
                <a:solidFill>
                  <a:srgbClr val="C00000"/>
                </a:solidFill>
              </a:rPr>
              <a:t>1.) </a:t>
            </a:r>
            <a:r>
              <a:rPr lang="en-US" sz="1800" dirty="1" smtClean="0"/>
              <a:t>The </a:t>
            </a:r>
            <a:r>
              <a:rPr lang="en-US" sz="1800" dirty="1"/>
              <a:t>“no security holders or active solicitation” exception</a:t>
            </a:r>
          </a:p>
          <a:p>
            <a:pPr lvl="1">
              <a:buClr>
                <a:srgbClr val="C00000"/>
              </a:buClr>
              <a:buNone/>
              <a:defRPr/>
            </a:pPr>
            <a:r>
              <a:rPr lang="en-US" sz="1800" dirty="1" smtClean="0">
                <a:solidFill>
                  <a:srgbClr val="C00000"/>
                </a:solidFill>
              </a:rPr>
              <a:t>2.) </a:t>
            </a:r>
            <a:r>
              <a:rPr lang="en-US" sz="1800" dirty="1" smtClean="0"/>
              <a:t>The </a:t>
            </a:r>
            <a:r>
              <a:rPr lang="en-US" sz="1800" dirty="1"/>
              <a:t>“permitted client” exception – certain conditions must be met: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600" dirty="1"/>
              <a:t>Form </a:t>
            </a:r>
            <a:r>
              <a:rPr lang="en-US" sz="1600" dirty="1" smtClean="0"/>
              <a:t>31-102F1 Submission to Jurisdiction and Appointment of Agent for Service for International Investment Fund Manager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600" dirty="1" smtClean="0"/>
              <a:t>Form 32-102F2 Notice </a:t>
            </a:r>
            <a:r>
              <a:rPr lang="en-US" sz="1600" dirty="1"/>
              <a:t>of Regulatory </a:t>
            </a:r>
            <a:r>
              <a:rPr lang="en-US" sz="1600" dirty="1" smtClean="0"/>
              <a:t>Action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600" dirty="1" smtClean="0"/>
              <a:t>Prior </a:t>
            </a:r>
            <a:r>
              <a:rPr lang="en-US" sz="1600" dirty="1"/>
              <a:t>notice to permitted clients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600" dirty="1" smtClean="0"/>
              <a:t>Annual report of total AUM attributable </a:t>
            </a:r>
            <a:r>
              <a:rPr lang="en-US" sz="1600" dirty="1"/>
              <a:t>to securities beneficially owned by </a:t>
            </a:r>
            <a:r>
              <a:rPr lang="en-US" sz="1600" dirty="1" smtClean="0"/>
              <a:t>local residents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600" dirty="1" smtClean="0"/>
              <a:t>Notice </a:t>
            </a:r>
            <a:r>
              <a:rPr lang="en-US" sz="1600" dirty="1"/>
              <a:t>of </a:t>
            </a:r>
            <a:r>
              <a:rPr lang="en-US" sz="1600" dirty="1" smtClean="0"/>
              <a:t>changes (within 10 days)</a:t>
            </a:r>
            <a:endParaRPr lang="en-US" sz="1600"/>
          </a:p>
        </p:txBody>
      </p:sp>
    </p:spTree>
    <p:extLst>
      <p:ext uri="{BB962C8B-B14F-4D97-AF65-F5344CB8AC3E}">
        <p14:creationId xmlns="" xmlns:p14="http://schemas.microsoft.com/office/powerpoint/2010/main" val="2150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1" smtClean="0">
                <a:solidFill>
                  <a:srgbClr val="C00000"/>
                </a:solidFill>
              </a:rPr>
              <a:t>IIFM Registration Requirement —</a:t>
            </a:r>
            <a:br>
              <a:rPr lang="en-US" sz="2800" dirty="1" smtClean="0">
                <a:solidFill>
                  <a:srgbClr val="C00000"/>
                </a:solidFill>
              </a:rPr>
            </a:br>
            <a:r>
              <a:rPr lang="en-US" sz="2800" dirty="1" smtClean="0">
                <a:solidFill>
                  <a:srgbClr val="C00000"/>
                </a:solidFill>
              </a:rPr>
              <a:t>Two Solitudes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10" y="1527969"/>
            <a:ext cx="8078400" cy="473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Multilateral </a:t>
            </a:r>
            <a:r>
              <a:rPr lang="en-US" sz="2000" dirty="1"/>
              <a:t>Policy 31-202 </a:t>
            </a:r>
            <a:r>
              <a:rPr lang="en-US" sz="2000" i="1" dirty="1"/>
              <a:t>Registration Requirement </a:t>
            </a:r>
            <a:r>
              <a:rPr lang="en-US" sz="2000" i="1" dirty="1" smtClean="0"/>
              <a:t>for Investment </a:t>
            </a:r>
            <a:r>
              <a:rPr lang="en-US" sz="2000" i="1" dirty="1"/>
              <a:t>Fund Managers </a:t>
            </a:r>
            <a:r>
              <a:rPr lang="en-US" sz="2000" i="1" dirty="1" smtClean="0"/>
              <a:t>(IFM)</a:t>
            </a:r>
            <a:endParaRPr lang="en-US" sz="2000" i="1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/>
              <a:t>A</a:t>
            </a:r>
            <a:r>
              <a:rPr lang="en-US" sz="1800" dirty="1" smtClean="0"/>
              <a:t>pplies </a:t>
            </a:r>
            <a:r>
              <a:rPr lang="en-US" sz="1800" dirty="1"/>
              <a:t>in </a:t>
            </a:r>
            <a:r>
              <a:rPr lang="en-US" sz="1800" dirty="1" smtClean="0"/>
              <a:t>other jurisdictions</a:t>
            </a:r>
          </a:p>
          <a:p>
            <a:pPr lvl="1">
              <a:buNone/>
              <a:defRPr/>
            </a:pPr>
            <a:endParaRPr lang="en-US" sz="180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IFM </a:t>
            </a:r>
            <a:r>
              <a:rPr lang="en-US" sz="2000" dirty="1">
                <a:latin typeface="Segoe UI Semibold" pitchFamily="34" charset="0"/>
              </a:rPr>
              <a:t>only</a:t>
            </a:r>
            <a:r>
              <a:rPr lang="en-US" sz="2000" dirty="1"/>
              <a:t> required to register </a:t>
            </a:r>
            <a:r>
              <a:rPr lang="en-US" sz="2000" dirty="1" smtClean="0"/>
              <a:t>if they direct </a:t>
            </a:r>
            <a:r>
              <a:rPr lang="en-US" sz="2000" dirty="1"/>
              <a:t>or </a:t>
            </a:r>
            <a:r>
              <a:rPr lang="en-US" sz="2000" dirty="1" smtClean="0"/>
              <a:t>manage the business</a:t>
            </a:r>
            <a:r>
              <a:rPr lang="en-US" sz="2000" dirty="1"/>
              <a:t>, operations or affairs of the investment fund in that </a:t>
            </a:r>
            <a:r>
              <a:rPr lang="en-US" sz="2000" dirty="1" smtClean="0"/>
              <a:t>jurisdiction</a:t>
            </a:r>
            <a:endParaRPr lang="en-US" sz="2000"/>
          </a:p>
        </p:txBody>
      </p:sp>
    </p:spTree>
    <p:extLst>
      <p:ext uri="{BB962C8B-B14F-4D97-AF65-F5344CB8AC3E}">
        <p14:creationId xmlns="" xmlns:p14="http://schemas.microsoft.com/office/powerpoint/2010/main" val="25477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1" smtClean="0">
                <a:solidFill>
                  <a:srgbClr val="C00000"/>
                </a:solidFill>
              </a:rPr>
              <a:t>4.  Annual Fees for Exempt Firms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1"/>
            <a:ext cx="8078400" cy="487465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CA" altLang="en-US" sz="1800" dirty="1" smtClean="0"/>
              <a:t>In Ontario, Alberta and Saskatchewan annual fees may apply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CA" altLang="en-US" sz="1600" dirty="1" smtClean="0"/>
              <a:t>OSC (Ontario Securities Regulator) </a:t>
            </a:r>
            <a:r>
              <a:rPr lang="en-CA" altLang="en-US" sz="1600" dirty="1"/>
              <a:t>Rule 13-502 </a:t>
            </a:r>
            <a:r>
              <a:rPr lang="en-CA" altLang="en-US" sz="1600" dirty="1" smtClean="0"/>
              <a:t>Fees</a:t>
            </a:r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Capital markets participation fee </a:t>
            </a:r>
            <a:endParaRPr lang="en-CA" altLang="en-US" sz="1400" i="1" smtClean="0"/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Applies to firms </a:t>
            </a:r>
            <a:r>
              <a:rPr lang="en-CA" altLang="en-US" sz="1400" dirty="1"/>
              <a:t>relying on </a:t>
            </a:r>
            <a:r>
              <a:rPr lang="en-CA" altLang="en-US" sz="1400" dirty="1" smtClean="0"/>
              <a:t>IDE, IAE or “</a:t>
            </a:r>
            <a:r>
              <a:rPr lang="en-CA" altLang="en-US" sz="1400" dirty="1"/>
              <a:t>permitted client” </a:t>
            </a:r>
            <a:r>
              <a:rPr lang="en-CA" altLang="en-US" sz="1400" dirty="1" smtClean="0"/>
              <a:t>IFM exemption</a:t>
            </a:r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Due annually by December </a:t>
            </a:r>
            <a:r>
              <a:rPr lang="en-CA" altLang="en-US" sz="1400" dirty="1"/>
              <a:t>31 </a:t>
            </a:r>
            <a:r>
              <a:rPr lang="en-CA" altLang="en-US" sz="1400" dirty="1" smtClean="0"/>
              <a:t>based </a:t>
            </a:r>
            <a:r>
              <a:rPr lang="en-CA" altLang="en-US" sz="1400" dirty="1"/>
              <a:t>on </a:t>
            </a:r>
            <a:r>
              <a:rPr lang="en-CA" altLang="en-US" sz="1400" dirty="1" smtClean="0"/>
              <a:t>revenue attributable </a:t>
            </a:r>
            <a:r>
              <a:rPr lang="en-CA" altLang="en-US" sz="1400" dirty="1"/>
              <a:t>to “capital markets activities” in Ontario </a:t>
            </a:r>
            <a:endParaRPr lang="en-CA" altLang="en-US" sz="1400" smtClean="0"/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Form </a:t>
            </a:r>
            <a:r>
              <a:rPr lang="en-CA" altLang="en-US" sz="1400" dirty="1"/>
              <a:t>13-502F4 </a:t>
            </a:r>
            <a:r>
              <a:rPr lang="en-CA" altLang="en-US" sz="1400" i="1" dirty="1"/>
              <a:t>Capital Markets Participation Fee Calculation</a:t>
            </a:r>
            <a:r>
              <a:rPr lang="en-CA" altLang="en-US" sz="1400" dirty="1"/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/>
              <a:t>There is a minimum </a:t>
            </a:r>
            <a:r>
              <a:rPr lang="en-CA" altLang="en-US" sz="1400" dirty="1" smtClean="0"/>
              <a:t>fee of CAD$835 </a:t>
            </a:r>
            <a:r>
              <a:rPr lang="en-CA" altLang="en-US" sz="1400" dirty="1" smtClean="0">
                <a:latin typeface="Segoe UI Semibold" pitchFamily="34" charset="0"/>
              </a:rPr>
              <a:t>regardless</a:t>
            </a:r>
            <a:r>
              <a:rPr lang="en-CA" altLang="en-US" sz="1400" dirty="1" smtClean="0"/>
              <a:t> </a:t>
            </a:r>
            <a:r>
              <a:rPr lang="en-CA" altLang="en-US" sz="1400" dirty="1"/>
              <a:t>of revenue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CA" altLang="en-US" sz="1600" dirty="1" smtClean="0"/>
              <a:t>ASC (Alberta Securities Regulator) </a:t>
            </a:r>
            <a:r>
              <a:rPr lang="en-CA" altLang="en-US" sz="1600" dirty="1"/>
              <a:t>Rule </a:t>
            </a:r>
            <a:r>
              <a:rPr lang="en-CA" altLang="en-US" sz="1600" dirty="1" smtClean="0"/>
              <a:t>13-501 </a:t>
            </a:r>
            <a:r>
              <a:rPr lang="en-CA" altLang="en-US" sz="1600" i="1" dirty="1"/>
              <a:t>Fees</a:t>
            </a:r>
            <a:endParaRPr lang="en-US" altLang="en-US" sz="1600" i="1"/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Annual fee for firms relying on IDE and IAE </a:t>
            </a:r>
          </a:p>
          <a:p>
            <a:pPr lvl="2">
              <a:buFont typeface="Wingdings" pitchFamily="2" charset="2"/>
              <a:buChar char="ü"/>
            </a:pPr>
            <a:r>
              <a:rPr lang="en-CA" altLang="en-US" sz="1400" dirty="1" smtClean="0"/>
              <a:t>Currently flat fee of CAD$1,400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CA" altLang="en-US" sz="1600" dirty="1" smtClean="0"/>
              <a:t>AMF (Québec Securities Regulator)</a:t>
            </a:r>
          </a:p>
          <a:p>
            <a:pPr lvl="2">
              <a:buFont typeface="Courier New" pitchFamily="49" charset="0"/>
              <a:buChar char="o"/>
            </a:pPr>
            <a:r>
              <a:rPr lang="en-CA" altLang="en-US" sz="1400" dirty="1" smtClean="0"/>
              <a:t>No annual fee</a:t>
            </a:r>
            <a:endParaRPr lang="en-CA" altLang="en-US" sz="1400"/>
          </a:p>
          <a:p>
            <a:pPr lvl="1">
              <a:buFont typeface="Arial" charset="0"/>
              <a:buChar char="•"/>
            </a:pPr>
            <a:endParaRPr lang="en-US" altLang="en-US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="" xmlns:p14="http://schemas.microsoft.com/office/powerpoint/2010/main" val="3226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>
                <a:solidFill>
                  <a:srgbClr val="C00000"/>
                </a:solidFill>
              </a:rPr>
              <a:t>Permitted Client Definition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1"/>
            <a:ext cx="8078400" cy="487465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200" dirty="1"/>
              <a:t>Under NI 31-103 </a:t>
            </a:r>
            <a:r>
              <a:rPr lang="en-US" sz="2200" dirty="1" smtClean="0"/>
              <a:t>a </a:t>
            </a:r>
            <a:r>
              <a:rPr lang="en-US" sz="2200" dirty="1"/>
              <a:t>“permitted client” </a:t>
            </a:r>
            <a:r>
              <a:rPr lang="en-US" sz="2200" dirty="1" smtClean="0"/>
              <a:t>includes:</a:t>
            </a:r>
            <a:endParaRPr lang="en-US" sz="2200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Canadian financial institutions and Canadian registered banks</a:t>
            </a:r>
            <a:endParaRPr lang="en-US" sz="1800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Canadian </a:t>
            </a:r>
            <a:r>
              <a:rPr lang="en-US" sz="1800" dirty="1"/>
              <a:t>registered </a:t>
            </a:r>
            <a:r>
              <a:rPr lang="en-US" sz="1800" dirty="1" smtClean="0"/>
              <a:t>advisers </a:t>
            </a:r>
            <a:r>
              <a:rPr lang="en-US" sz="1800" dirty="1"/>
              <a:t>or </a:t>
            </a:r>
            <a:r>
              <a:rPr lang="en-US" sz="1800" dirty="1" smtClean="0"/>
              <a:t>dealers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Pension funds</a:t>
            </a:r>
            <a:endParaRPr lang="en-US" sz="1800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/>
              <a:t>F</a:t>
            </a:r>
            <a:r>
              <a:rPr lang="en-US" sz="1800" dirty="1" smtClean="0"/>
              <a:t>oreign entities analogous </a:t>
            </a:r>
            <a:r>
              <a:rPr lang="en-US" sz="1800" dirty="1"/>
              <a:t>to </a:t>
            </a:r>
            <a:r>
              <a:rPr lang="en-US" sz="1800" dirty="1" smtClean="0"/>
              <a:t>above entities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Canadian and foreign governments and governmental entities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Canadian municipality</a:t>
            </a:r>
            <a:r>
              <a:rPr lang="en-US" sz="1800" dirty="1"/>
              <a:t>, public board, </a:t>
            </a:r>
            <a:r>
              <a:rPr lang="en-US" sz="1800" dirty="1" smtClean="0"/>
              <a:t>commission, </a:t>
            </a:r>
            <a:r>
              <a:rPr lang="en-US" sz="1800" dirty="1"/>
              <a:t>metropolitan community </a:t>
            </a:r>
            <a:r>
              <a:rPr lang="en-US" sz="1800" dirty="1" smtClean="0"/>
              <a:t>or school board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/>
              <a:t>Registered trust companies acting on behalf </a:t>
            </a:r>
            <a:r>
              <a:rPr lang="en-US" sz="1800" dirty="1" smtClean="0"/>
              <a:t>of managed </a:t>
            </a:r>
            <a:r>
              <a:rPr lang="en-US" sz="1800" dirty="1"/>
              <a:t>accounts they </a:t>
            </a:r>
            <a:r>
              <a:rPr lang="en-US" sz="1800" dirty="1" smtClean="0"/>
              <a:t>manage</a:t>
            </a:r>
            <a:endParaRPr lang="en-US" sz="1800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Persons authorized to act as advisers in Canada acting on behalf of managed accounts</a:t>
            </a:r>
          </a:p>
        </p:txBody>
      </p:sp>
    </p:spTree>
    <p:extLst>
      <p:ext uri="{BB962C8B-B14F-4D97-AF65-F5344CB8AC3E}">
        <p14:creationId xmlns="" xmlns:p14="http://schemas.microsoft.com/office/powerpoint/2010/main" val="19368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1" smtClean="0">
                <a:solidFill>
                  <a:srgbClr val="C00000"/>
                </a:solidFill>
              </a:rPr>
              <a:t> Topics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1903" y="1239935"/>
            <a:ext cx="8078400" cy="4984564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Overview of Canadian securities regulation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Canadian investors in non-Canadian funds 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Registration requirements &amp; exemptions for international firms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Dealer - IDE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Adviser - IAE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Investment Fund Manager – IFM exemptions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Annual fees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Prospectus filing requirements &amp; exemptions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Canadian offering memorandum / wrapper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Post-trade filings</a:t>
            </a:r>
          </a:p>
          <a:p>
            <a:pPr lvl="2">
              <a:buClr>
                <a:srgbClr val="C00000"/>
              </a:buClr>
            </a:pPr>
            <a:r>
              <a:rPr lang="en-US" altLang="en-US" dirty="1" smtClean="0"/>
              <a:t>Filing fees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Limited partnership registration requirements</a:t>
            </a:r>
          </a:p>
          <a:p>
            <a:pPr marL="342900" indent="-342900">
              <a:buClr>
                <a:srgbClr val="C00000"/>
              </a:buClr>
              <a:buFont typeface="Arial" charset="0"/>
              <a:buAutoNum type="arabicPeriod" startAt="1"/>
            </a:pPr>
            <a:r>
              <a:rPr lang="en-US" altLang="en-US" sz="1800" dirty="1" smtClean="0"/>
              <a:t>Other Considerations</a:t>
            </a:r>
            <a:endParaRPr lang="en-US" sz="3200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0" y="318222"/>
            <a:ext cx="8078400" cy="499556"/>
          </a:xfrm>
        </p:spPr>
        <p:txBody>
          <a:bodyPr>
            <a:noAutofit/>
          </a:bodyPr>
          <a:lstStyle/>
          <a:p>
            <a:r>
              <a:rPr lang="en-US" sz="2600" dirty="1" smtClean="0"/>
              <a:t>5. </a:t>
            </a:r>
            <a:r>
              <a:rPr lang="en-US" altLang="en-US" sz="2600" dirty="1"/>
              <a:t>Prospectus </a:t>
            </a:r>
            <a:r>
              <a:rPr lang="en-US" altLang="en-US" sz="2600" dirty="1" smtClean="0"/>
              <a:t>Filing Requirements &amp; Exemptions</a:t>
            </a:r>
            <a:endParaRPr lang="en-US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182327"/>
            <a:ext cx="8078400" cy="49898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b="1" dirty="1"/>
              <a:t>Prospectus filing requirements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“Distribution</a:t>
            </a:r>
            <a:r>
              <a:rPr lang="en-US" sz="2000" dirty="1"/>
              <a:t>” of </a:t>
            </a:r>
            <a:r>
              <a:rPr lang="en-US" sz="2000" dirty="1" smtClean="0"/>
              <a:t>securities subject to prospectus filing requirement unless exemption available</a:t>
            </a:r>
            <a:endParaRPr lang="en-US" sz="2000"/>
          </a:p>
          <a:p>
            <a:pPr>
              <a:buFont typeface="Arial" pitchFamily="34" charset="0"/>
              <a:buChar char="•"/>
              <a:defRPr/>
            </a:pPr>
            <a:endParaRPr lang="en-US" sz="1600"/>
          </a:p>
          <a:p>
            <a:pPr marL="0" indent="0">
              <a:buFont typeface="Arial Unicode MS" pitchFamily="34" charset="-128"/>
              <a:buNone/>
              <a:defRPr/>
            </a:pPr>
            <a:r>
              <a:rPr lang="en-US" sz="1600" b="1" dirty="1"/>
              <a:t>Exemptions from the Prospectus Requirement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National </a:t>
            </a:r>
            <a:r>
              <a:rPr lang="en-US" sz="2000" dirty="1"/>
              <a:t>Instrument 45-106 </a:t>
            </a:r>
            <a:r>
              <a:rPr lang="en-US" sz="2000" i="1" dirty="1" smtClean="0"/>
              <a:t>Prospectus Exemptions 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800" dirty="1" smtClean="0"/>
              <a:t>“</a:t>
            </a:r>
            <a:r>
              <a:rPr lang="en-US" sz="1800" dirty="1"/>
              <a:t>accredited investor” </a:t>
            </a:r>
            <a:r>
              <a:rPr lang="en-US" sz="1800" dirty="1" smtClean="0"/>
              <a:t>exemption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800" dirty="1" smtClean="0"/>
              <a:t>Cdn $150,000 </a:t>
            </a:r>
            <a:r>
              <a:rPr lang="en-US" sz="1800" dirty="1"/>
              <a:t>“minimum investment amount” </a:t>
            </a:r>
          </a:p>
        </p:txBody>
      </p:sp>
    </p:spTree>
    <p:extLst>
      <p:ext uri="{BB962C8B-B14F-4D97-AF65-F5344CB8AC3E}">
        <p14:creationId xmlns="" xmlns:p14="http://schemas.microsoft.com/office/powerpoint/2010/main" val="4583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0" y="203008"/>
            <a:ext cx="8078400" cy="672378"/>
          </a:xfrm>
        </p:spPr>
        <p:txBody>
          <a:bodyPr>
            <a:noAutofit/>
          </a:bodyPr>
          <a:lstStyle/>
          <a:p>
            <a:r>
              <a:rPr lang="en-US" altLang="en-US" sz="3200" dirty="1" smtClean="0">
                <a:solidFill>
                  <a:srgbClr val="C00000"/>
                </a:solidFill>
              </a:rPr>
              <a:t>Canadian </a:t>
            </a:r>
            <a:r>
              <a:rPr lang="en-US" altLang="en-US" sz="3200" dirty="1">
                <a:solidFill>
                  <a:srgbClr val="C00000"/>
                </a:solidFill>
              </a:rPr>
              <a:t>Wrapper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10" y="1297540"/>
            <a:ext cx="8078400" cy="50118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CA" sz="2000" dirty="1" smtClean="0"/>
              <a:t> Delivery of offering document under certain prospectus exemptions (including </a:t>
            </a:r>
            <a:r>
              <a:rPr lang="en-CA" sz="2000" i="1" dirty="1" smtClean="0"/>
              <a:t>accredited investor exemption</a:t>
            </a:r>
            <a:r>
              <a:rPr lang="en-CA" sz="2000" dirty="1" smtClean="0"/>
              <a:t>) triggers: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/>
              <a:t>Required Canadian disclosures</a:t>
            </a:r>
          </a:p>
          <a:p>
            <a:pPr lvl="2">
              <a:defRPr/>
            </a:pPr>
            <a:r>
              <a:rPr lang="en-US" sz="1600" dirty="1"/>
              <a:t>Purchasers’ rights of action for rescission or </a:t>
            </a:r>
            <a:r>
              <a:rPr lang="en-US" sz="1600" dirty="1" smtClean="0"/>
              <a:t>damages</a:t>
            </a:r>
            <a:endParaRPr lang="en-US" sz="1600"/>
          </a:p>
          <a:p>
            <a:pPr lvl="2">
              <a:defRPr/>
            </a:pPr>
            <a:r>
              <a:rPr lang="en-US" sz="1600" dirty="1" smtClean="0"/>
              <a:t>Related </a:t>
            </a:r>
            <a:r>
              <a:rPr lang="en-US" sz="1600" dirty="1"/>
              <a:t>and connected issuer </a:t>
            </a:r>
            <a:r>
              <a:rPr lang="en-US" sz="1600" dirty="1" smtClean="0"/>
              <a:t>disclosure</a:t>
            </a:r>
            <a:endParaRPr lang="en-US" sz="1600"/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/>
              <a:t>Filing requirements</a:t>
            </a:r>
            <a:endParaRPr lang="en-US" sz="180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1" smtClean="0"/>
              <a:t> Canadian </a:t>
            </a:r>
            <a:r>
              <a:rPr lang="en-US" sz="2000" dirty="1"/>
              <a:t>“</a:t>
            </a:r>
            <a:r>
              <a:rPr lang="en-US" sz="2000" dirty="1" smtClean="0"/>
              <a:t>wrapper” (unless the “wrapper exemption” is available)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1" smtClean="0"/>
              <a:t> Canadian </a:t>
            </a:r>
            <a:r>
              <a:rPr lang="en-US" sz="2000" dirty="1"/>
              <a:t>addendum to the subscription documentation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CA" sz="2000" dirty="1" smtClean="0"/>
              <a:t> Offering memorandum and wrapper to filed within 10 days of distribution in </a:t>
            </a:r>
            <a:r>
              <a:rPr lang="en-CA" sz="1800" dirty="1" smtClean="0"/>
              <a:t>Saskatchewan</a:t>
            </a:r>
            <a:r>
              <a:rPr lang="en-CA" sz="1800" dirty="1"/>
              <a:t>, Ontario, Québec, New </a:t>
            </a:r>
            <a:r>
              <a:rPr lang="en-CA" sz="1800" dirty="1" smtClean="0"/>
              <a:t>Brunswick and </a:t>
            </a:r>
            <a:r>
              <a:rPr lang="en-CA" sz="1800" dirty="1"/>
              <a:t>Nova </a:t>
            </a:r>
            <a:r>
              <a:rPr lang="en-CA" sz="1800" dirty="1" smtClean="0"/>
              <a:t>Scotia</a:t>
            </a:r>
            <a:r>
              <a:rPr lang="en-CA" sz="1600" dirty="1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74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0" y="260615"/>
            <a:ext cx="8078400" cy="557164"/>
          </a:xfrm>
        </p:spPr>
        <p:txBody>
          <a:bodyPr>
            <a:noAutofit/>
          </a:bodyPr>
          <a:lstStyle/>
          <a:p>
            <a:r>
              <a:rPr lang="en-US" altLang="en-US" sz="3200" dirty="1" smtClean="0">
                <a:solidFill>
                  <a:srgbClr val="C00000"/>
                </a:solidFill>
              </a:rPr>
              <a:t>Post-Trade Filing </a:t>
            </a:r>
            <a:r>
              <a:rPr lang="en-US" altLang="en-US" sz="3200" dirty="1">
                <a:solidFill>
                  <a:srgbClr val="C00000"/>
                </a:solidFill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39934"/>
            <a:ext cx="8078400" cy="49322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200" dirty="1" smtClean="0"/>
              <a:t>Post-trade report on Form 45-106F1 to </a:t>
            </a:r>
            <a:r>
              <a:rPr lang="en-US" sz="2200" dirty="1"/>
              <a:t>be </a:t>
            </a:r>
            <a:r>
              <a:rPr lang="en-US" sz="2200" dirty="1" smtClean="0"/>
              <a:t>filed:</a:t>
            </a:r>
            <a:endParaRPr lang="en-US" sz="200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Within </a:t>
            </a:r>
            <a:r>
              <a:rPr lang="en-US" sz="1800" dirty="1"/>
              <a:t>10 days of </a:t>
            </a:r>
            <a:r>
              <a:rPr lang="en-US" sz="1800" dirty="1" smtClean="0"/>
              <a:t>certain distributions including distributions and purchases </a:t>
            </a:r>
            <a:r>
              <a:rPr lang="en-US" sz="1800" dirty="1"/>
              <a:t>made in reliance on the “accredited investor” exemption under NI </a:t>
            </a:r>
            <a:r>
              <a:rPr lang="en-US" sz="1800" dirty="1" smtClean="0"/>
              <a:t>45-106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Report is now publicly available on SEDAR outside of Ontario and British Columbia — </a:t>
            </a:r>
            <a:r>
              <a:rPr lang="en-US" sz="1800" dirty="1" smtClean="0">
                <a:solidFill>
                  <a:srgbClr val="C00000"/>
                </a:solidFill>
                <a:latin typeface="Segoe UI Semibold" pitchFamily="34" charset="0"/>
              </a:rPr>
              <a:t>must</a:t>
            </a:r>
            <a:r>
              <a:rPr lang="en-US" sz="1800" dirty="1" smtClean="0"/>
              <a:t> be certified by an officer or director of the issuer or dealer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Investment funds </a:t>
            </a:r>
            <a:r>
              <a:rPr lang="en-US" sz="1800" dirty="1"/>
              <a:t>can elect to file </a:t>
            </a:r>
            <a:r>
              <a:rPr lang="en-US" sz="1800" dirty="1" smtClean="0"/>
              <a:t>once </a:t>
            </a:r>
            <a:r>
              <a:rPr lang="en-US" sz="1800" dirty="1"/>
              <a:t>annually within 30 days of </a:t>
            </a:r>
            <a:r>
              <a:rPr lang="en-US" sz="1800" dirty="1" smtClean="0"/>
              <a:t>calendar year-end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200" dirty="1" smtClean="0"/>
              <a:t>Disclosures include </a:t>
            </a:r>
            <a:r>
              <a:rPr lang="en-US" sz="2200" dirty="1"/>
              <a:t>details of the distribution </a:t>
            </a:r>
            <a:r>
              <a:rPr lang="en-US" sz="2200" dirty="1" smtClean="0"/>
              <a:t>and </a:t>
            </a:r>
            <a:r>
              <a:rPr lang="en-US" sz="2200" dirty="1"/>
              <a:t>dealer compensation </a:t>
            </a:r>
            <a:endParaRPr lang="en-US" sz="220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1" smtClean="0"/>
              <a:t> </a:t>
            </a:r>
            <a:r>
              <a:rPr lang="en-US" sz="2200" dirty="1" smtClean="0"/>
              <a:t>Investment fund reports require disclosure of: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Identity </a:t>
            </a:r>
            <a:r>
              <a:rPr lang="en-US" sz="1800" dirty="1"/>
              <a:t>and address of the </a:t>
            </a:r>
            <a:r>
              <a:rPr lang="en-US" sz="1800" dirty="1" smtClean="0"/>
              <a:t>IFM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1" smtClean="0"/>
              <a:t>Fund particulars: Formation date, year-end, public </a:t>
            </a:r>
            <a:r>
              <a:rPr lang="en-US" sz="1800" dirty="1"/>
              <a:t>listing </a:t>
            </a:r>
            <a:r>
              <a:rPr lang="en-US" sz="1800" dirty="1" smtClean="0"/>
              <a:t>status, NAV and “net </a:t>
            </a:r>
            <a:r>
              <a:rPr lang="en-US" sz="1800" dirty="1"/>
              <a:t>proceeds” realized by the Fund in each Canadian </a:t>
            </a:r>
            <a:r>
              <a:rPr lang="en-US" sz="1800" dirty="1" smtClean="0"/>
              <a:t>jurisdiction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3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114300"/>
            <a:ext cx="8078400" cy="664778"/>
          </a:xfrm>
        </p:spPr>
        <p:txBody>
          <a:bodyPr>
            <a:noAutofit/>
          </a:bodyPr>
          <a:lstStyle/>
          <a:p>
            <a:r>
              <a:rPr lang="en-US" altLang="en-US" sz="2800" dirty="1" smtClean="0">
                <a:solidFill>
                  <a:srgbClr val="C00000"/>
                </a:solidFill>
              </a:rPr>
              <a:t>Post-Trade Filing Requirements: Filing Fees</a:t>
            </a:r>
            <a:endParaRPr lang="en-US" alt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99" y="1355148"/>
            <a:ext cx="8244511" cy="4817052"/>
          </a:xfrm>
        </p:spPr>
        <p:txBody>
          <a:bodyPr>
            <a:normAutofit/>
          </a:bodyPr>
          <a:lstStyle/>
          <a:p>
            <a:pPr marL="287338" lvl="1" indent="-233363">
              <a:buNone/>
              <a:defRPr/>
            </a:pPr>
            <a:r>
              <a:rPr lang="en-US" sz="2200" dirty="1"/>
              <a:t>In most jurisdictions, </a:t>
            </a:r>
            <a:r>
              <a:rPr lang="en-US" sz="2200" dirty="1" smtClean="0"/>
              <a:t>filing </a:t>
            </a:r>
            <a:r>
              <a:rPr lang="en-US" sz="2200" dirty="1"/>
              <a:t>fee is a</a:t>
            </a:r>
            <a:r>
              <a:rPr lang="en-US" sz="2200" i="1" dirty="1"/>
              <a:t> de minimis</a:t>
            </a:r>
            <a:r>
              <a:rPr lang="en-US" sz="2200" dirty="1"/>
              <a:t>, fixed </a:t>
            </a:r>
            <a:r>
              <a:rPr lang="en-US" sz="2200" dirty="1" smtClean="0"/>
              <a:t>fee:</a:t>
            </a:r>
            <a:endParaRPr lang="en-US" sz="220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1600" dirty="1" smtClean="0"/>
              <a:t>Ontario: CAD$500 </a:t>
            </a:r>
            <a:r>
              <a:rPr lang="en-US" sz="1600" dirty="1"/>
              <a:t>per </a:t>
            </a:r>
            <a:r>
              <a:rPr lang="en-US" sz="1600" dirty="1" smtClean="0"/>
              <a:t>report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600" dirty="1" smtClean="0"/>
              <a:t>British </a:t>
            </a:r>
            <a:r>
              <a:rPr lang="en-US" sz="1600" dirty="1"/>
              <a:t>Columbia, Alberta and </a:t>
            </a:r>
            <a:r>
              <a:rPr lang="en-US" sz="1600" dirty="1" smtClean="0"/>
              <a:t>Québec: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400" dirty="1" smtClean="0"/>
              <a:t>Filing </a:t>
            </a:r>
            <a:r>
              <a:rPr lang="en-US" sz="1400" dirty="1"/>
              <a:t>fee is based on the size of the </a:t>
            </a:r>
            <a:r>
              <a:rPr lang="en-US" sz="1400" dirty="1" smtClean="0"/>
              <a:t>distribution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1400" dirty="1" smtClean="0"/>
              <a:t>Up </a:t>
            </a:r>
            <a:r>
              <a:rPr lang="en-US" sz="1400" dirty="1"/>
              <a:t>to 0.025% or 0.03% of the gross </a:t>
            </a:r>
            <a:r>
              <a:rPr lang="en-US" sz="1400" dirty="1" smtClean="0"/>
              <a:t>proceeds realized in the applicable Canadian jurisdiction</a:t>
            </a:r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37079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99" y="114300"/>
            <a:ext cx="8474940" cy="722385"/>
          </a:xfrm>
        </p:spPr>
        <p:txBody>
          <a:bodyPr>
            <a:noAutofit/>
          </a:bodyPr>
          <a:lstStyle/>
          <a:p>
            <a:r>
              <a:rPr lang="en-US" sz="2600" dirty="1" smtClean="0">
                <a:solidFill>
                  <a:srgbClr val="C00000"/>
                </a:solidFill>
              </a:rPr>
              <a:t>6. </a:t>
            </a:r>
            <a:r>
              <a:rPr lang="en-US" altLang="en-US" sz="2600" dirty="1">
                <a:solidFill>
                  <a:srgbClr val="C00000"/>
                </a:solidFill>
              </a:rPr>
              <a:t>Limited Partnership Registration Requirements</a:t>
            </a:r>
            <a:endParaRPr lang="en-US" sz="2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97541"/>
            <a:ext cx="8078400" cy="4874659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altLang="en-US" sz="2000" dirty="1" smtClean="0"/>
              <a:t> In Canada, registration requirements for limited partnerships vary by province</a:t>
            </a:r>
            <a:endParaRPr lang="en-US" altLang="en-US" sz="2000"/>
          </a:p>
          <a:p>
            <a:pPr lvl="1">
              <a:buFont typeface="Wingdings" pitchFamily="2" charset="2"/>
              <a:buChar char="Ø"/>
            </a:pPr>
            <a:r>
              <a:rPr lang="en-US" altLang="en-US" sz="1600" dirty="1" smtClean="0"/>
              <a:t>Under </a:t>
            </a:r>
            <a:r>
              <a:rPr lang="en-US" altLang="en-US" sz="1600" i="1" dirty="1" smtClean="0"/>
              <a:t>Limited Partnerships </a:t>
            </a:r>
            <a:r>
              <a:rPr lang="en-US" altLang="en-US" sz="1600" i="1" dirty="1"/>
              <a:t>Act </a:t>
            </a:r>
            <a:r>
              <a:rPr lang="en-US" altLang="en-US" sz="1600" dirty="1"/>
              <a:t>(</a:t>
            </a:r>
            <a:r>
              <a:rPr lang="en-US" altLang="en-US" sz="1600" dirty="1" smtClean="0"/>
              <a:t>Ontario):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en-US" dirty="1" smtClean="0"/>
              <a:t>A </a:t>
            </a:r>
            <a:r>
              <a:rPr lang="en-US" altLang="en-US" dirty="1"/>
              <a:t>limited partnership is deemed to be “carrying on business” in </a:t>
            </a:r>
            <a:r>
              <a:rPr lang="en-US" altLang="en-US" dirty="1" smtClean="0"/>
              <a:t>Ontario if it effects </a:t>
            </a:r>
            <a:r>
              <a:rPr lang="en-US" altLang="en-US" dirty="1"/>
              <a:t>a distribution of securities in </a:t>
            </a:r>
            <a:r>
              <a:rPr lang="en-US" altLang="en-US" dirty="1" smtClean="0"/>
              <a:t>Ontario</a:t>
            </a:r>
          </a:p>
          <a:p>
            <a:pPr lvl="2">
              <a:buFont typeface="Wingdings" pitchFamily="2" charset="2"/>
              <a:buChar char="ü"/>
            </a:pPr>
            <a:r>
              <a:rPr lang="en-CA" altLang="en-US" dirty="1" smtClean="0"/>
              <a:t>Must </a:t>
            </a:r>
            <a:r>
              <a:rPr lang="en-US" altLang="en-US" dirty="1" smtClean="0"/>
              <a:t>register </a:t>
            </a:r>
            <a:r>
              <a:rPr lang="en-US" altLang="en-US" dirty="1"/>
              <a:t>with the </a:t>
            </a:r>
            <a:r>
              <a:rPr lang="en-US" altLang="en-US" i="1" dirty="1"/>
              <a:t>Companies and Personal Property Security Branch </a:t>
            </a:r>
            <a:r>
              <a:rPr lang="en-US" altLang="en-US" dirty="1" smtClean="0"/>
              <a:t>of </a:t>
            </a:r>
            <a:r>
              <a:rPr lang="en-US" altLang="en-US" dirty="1"/>
              <a:t>the Ministry of Government </a:t>
            </a:r>
            <a:r>
              <a:rPr lang="en-US" altLang="en-US" dirty="1" smtClean="0"/>
              <a:t>Services</a:t>
            </a:r>
            <a:endParaRPr lang="en-US" altLang="en-US"/>
          </a:p>
          <a:p>
            <a:pPr lvl="1">
              <a:buFont typeface="Wingdings" pitchFamily="2" charset="2"/>
              <a:buChar char="Ø"/>
            </a:pPr>
            <a:r>
              <a:rPr lang="en-US" altLang="en-US" sz="1600" dirty="1" smtClean="0"/>
              <a:t>The General </a:t>
            </a:r>
            <a:r>
              <a:rPr lang="en-US" altLang="en-US" sz="1600" dirty="1"/>
              <a:t>P</a:t>
            </a:r>
            <a:r>
              <a:rPr lang="en-US" altLang="en-US" sz="1600" dirty="1" smtClean="0"/>
              <a:t>artner </a:t>
            </a:r>
            <a:r>
              <a:rPr lang="en-US" altLang="en-US" sz="1600" dirty="1"/>
              <a:t>(GP) </a:t>
            </a:r>
            <a:r>
              <a:rPr lang="en-US" altLang="en-US" sz="1600" dirty="1" smtClean="0"/>
              <a:t>must also register in order to register </a:t>
            </a:r>
            <a:r>
              <a:rPr lang="en-US" altLang="en-US" sz="1600" dirty="1"/>
              <a:t>the limited </a:t>
            </a:r>
            <a:r>
              <a:rPr lang="en-US" altLang="en-US" sz="1600" dirty="1" smtClean="0"/>
              <a:t>partnership: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en-US" dirty="1" smtClean="0"/>
              <a:t>Corporate GPs extra-provincially register </a:t>
            </a:r>
            <a:r>
              <a:rPr lang="en-US" altLang="en-US" dirty="1"/>
              <a:t>as a corporation </a:t>
            </a:r>
            <a:r>
              <a:rPr lang="en-US" altLang="en-US" dirty="1" smtClean="0"/>
              <a:t>(can take up to two weeks)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en-US" dirty="1" smtClean="0"/>
              <a:t>An LLC </a:t>
            </a:r>
            <a:r>
              <a:rPr lang="en-US" altLang="en-US" dirty="1"/>
              <a:t>GP will be required to reserve a business name</a:t>
            </a:r>
          </a:p>
          <a:p>
            <a:pPr marL="0" indent="0">
              <a:buNone/>
            </a:pPr>
            <a:r>
              <a:rPr lang="en-CA" sz="1600" dirty="1" smtClean="0"/>
              <a:t>	</a:t>
            </a:r>
            <a:endParaRPr lang="en-US" sz="1600"/>
          </a:p>
        </p:txBody>
      </p:sp>
    </p:spTree>
    <p:extLst>
      <p:ext uri="{BB962C8B-B14F-4D97-AF65-F5344CB8AC3E}">
        <p14:creationId xmlns="" xmlns:p14="http://schemas.microsoft.com/office/powerpoint/2010/main" val="7052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1" smtClean="0">
                <a:solidFill>
                  <a:srgbClr val="C00000"/>
                </a:solidFill>
              </a:rPr>
              <a:t>7.</a:t>
            </a:r>
            <a:r>
              <a:rPr lang="en-US" altLang="en-US" sz="3200" dirty="1">
                <a:solidFill>
                  <a:srgbClr val="C00000"/>
                </a:solidFill>
              </a:rPr>
              <a:t> Other Considerations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1" smtClean="0"/>
              <a:t> Canadian </a:t>
            </a:r>
            <a:r>
              <a:rPr lang="en-US" altLang="en-US" sz="2000" dirty="1"/>
              <a:t>Anti-Spam </a:t>
            </a:r>
            <a:r>
              <a:rPr lang="en-US" altLang="en-US" sz="2000" dirty="1" smtClean="0"/>
              <a:t>Legislation (</a:t>
            </a:r>
            <a:r>
              <a:rPr lang="en-US" altLang="en-US" sz="2000" b="1" dirty="1" smtClean="0"/>
              <a:t>CASL</a:t>
            </a:r>
            <a:r>
              <a:rPr lang="en-US" altLang="en-US" sz="2000" dirty="1" smtClean="0"/>
              <a:t>)</a:t>
            </a:r>
            <a:endParaRPr lang="en-US" altLang="en-US" sz="200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1" smtClean="0"/>
              <a:t> Anti-Money </a:t>
            </a:r>
            <a:r>
              <a:rPr lang="en-US" altLang="en-US" sz="2000" dirty="1"/>
              <a:t>Laundering </a:t>
            </a:r>
            <a:r>
              <a:rPr lang="en-US" altLang="en-US" sz="2000" dirty="1" smtClean="0"/>
              <a:t>Legislation (</a:t>
            </a:r>
            <a:r>
              <a:rPr lang="en-US" altLang="en-US" sz="2000" b="1" dirty="1" smtClean="0"/>
              <a:t>AML</a:t>
            </a:r>
            <a:r>
              <a:rPr lang="en-US" altLang="en-US" sz="2000" dirty="1" smtClean="0"/>
              <a:t>):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1800" i="1" dirty="1" smtClean="0"/>
              <a:t>Proceeds of Crime (Money Laundering) and Terrorist Financing Act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1800" i="1" dirty="1" smtClean="0"/>
              <a:t>United </a:t>
            </a:r>
            <a:r>
              <a:rPr lang="en-US" altLang="en-US" sz="1800" i="1" dirty="1"/>
              <a:t>Nations Suppression of Terrorism and United Nations Act Sanctions Reporting </a:t>
            </a:r>
            <a:r>
              <a:rPr lang="en-US" altLang="en-US" sz="1800" i="1" dirty="1" smtClean="0"/>
              <a:t>Requirements</a:t>
            </a:r>
            <a:endParaRPr lang="en-US" altLang="en-US" sz="1800" i="1"/>
          </a:p>
          <a:p>
            <a:pPr lvl="1">
              <a:buFont typeface="Wingdings" pitchFamily="2" charset="2"/>
              <a:buChar char="Ø"/>
            </a:pPr>
            <a:r>
              <a:rPr lang="en-CA" altLang="en-US" sz="1800" i="1" dirty="1" smtClean="0"/>
              <a:t>Canadian Criminal Code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1" smtClean="0"/>
              <a:t>Financial Transactions and Reports Analysis Centre of Canada (</a:t>
            </a:r>
            <a:r>
              <a:rPr lang="en-CA" altLang="en-US" sz="1800" dirty="1" smtClean="0"/>
              <a:t>FINTRAC)</a:t>
            </a:r>
            <a:endParaRPr lang="en-US" altLang="en-US" sz="180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1" smtClean="0"/>
              <a:t> National Policy 47-201</a:t>
            </a:r>
            <a:r>
              <a:rPr lang="en-US" altLang="en-US" sz="2000" i="1" dirty="1" smtClean="0"/>
              <a:t> Trading in Securities using the Internet and Other Electronic Means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1" smtClean="0"/>
              <a:t> National </a:t>
            </a:r>
            <a:r>
              <a:rPr lang="en-US" altLang="en-US" sz="2000" dirty="1"/>
              <a:t>Policy Statement 42 </a:t>
            </a:r>
            <a:r>
              <a:rPr lang="en-US" altLang="en-US" sz="2000" i="1" dirty="1"/>
              <a:t>Advertising Securities on Radio and </a:t>
            </a:r>
            <a:r>
              <a:rPr lang="en-US" altLang="en-US" sz="2000" i="1" dirty="1" smtClean="0"/>
              <a:t>Television </a:t>
            </a:r>
          </a:p>
        </p:txBody>
      </p:sp>
    </p:spTree>
    <p:extLst>
      <p:ext uri="{BB962C8B-B14F-4D97-AF65-F5344CB8AC3E}">
        <p14:creationId xmlns="" xmlns:p14="http://schemas.microsoft.com/office/powerpoint/2010/main" val="14298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1" smtClean="0">
                <a:solidFill>
                  <a:schemeClr val="bg1"/>
                </a:solidFill>
              </a:rPr>
              <a:t>Key Contacts</a:t>
            </a:r>
            <a:endParaRPr lang="en-CA" sz="400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173187" y="4753961"/>
            <a:ext cx="2880350" cy="1700965"/>
          </a:xfrm>
          <a:prstGeom prst="rect"/>
        </p:spPr>
        <p:txBody>
          <a:bodyPr/>
          <a:lstStyle/>
          <a:p>
            <a:pPr lvl="0" defTabSz="457200" fontAlgn="auto">
              <a:spcBef>
                <a:spcPts val="1200"/>
              </a:spcBef>
              <a:spcAft>
                <a:spcPct val="0"/>
              </a:spcAft>
              <a:buClr>
                <a:srgbClr val="E33534"/>
              </a:buClr>
              <a:defRPr/>
            </a:pPr>
            <a:r>
              <a:rPr lang="en-CA" sz="1300" b="1" dirty="1" smtClean="0">
                <a:solidFill>
                  <a:srgbClr val="0070C0"/>
                </a:solidFill>
                <a:latin typeface="Verdana"/>
                <a:cs typeface="Verdana"/>
              </a:rPr>
              <a:t>Jason Chertin</a:t>
            </a:r>
            <a:br>
              <a:rPr kumimoji="0" lang="en-CA" sz="1300" i="0" u="none" strike="noStrike" kern="1200" cap="none" spc="0" normalizeH="0" baseline="0" noProof="0" dirty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</a:br>
            <a:r>
              <a:rPr kumimoji="0" lang="en-CA" sz="1300" i="0" u="none" strike="noStrike" kern="1200" cap="none" spc="0" normalizeH="0" baseline="0" noProof="0" dirty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Partner, McMillan LLP</a:t>
            </a:r>
          </a:p>
          <a:p>
            <a:pPr lvl="0" defTabSz="457200" fontAlgn="auto">
              <a:spcBef>
                <a:spcPts val="1200"/>
              </a:spcBef>
              <a:spcAft>
                <a:spcPct val="0"/>
              </a:spcAft>
              <a:buClr>
                <a:srgbClr val="E33534"/>
              </a:buClr>
              <a:defRPr/>
            </a:pPr>
            <a:r>
              <a:rPr kumimoji="0" lang="en-CA" sz="1300" i="0" u="none" strike="noStrike" kern="1200" cap="none" spc="0" normalizeH="0" baseline="0" noProof="0" dirty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+1 (416) 865-7854</a:t>
            </a:r>
            <a:br>
              <a:rPr kumimoji="0" lang="en-CA" sz="1300" i="0" u="none" strike="noStrike" kern="1200" cap="none" spc="0" normalizeH="0" baseline="0" noProof="0" dirty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</a:br>
            <a: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  <a:t>jason.chertin@mcmillan.ca</a:t>
            </a:r>
            <a:endParaRPr kumimoji="0" lang="en-CA" sz="130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2856" y="4753961"/>
            <a:ext cx="3265319" cy="1046440"/>
          </a:xfrm>
          <a:prstGeom prst="rect"/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1200"/>
              </a:spcBef>
              <a:spcAft>
                <a:spcPct val="0"/>
              </a:spcAft>
              <a:buClr>
                <a:srgbClr val="E33534"/>
              </a:buClr>
              <a:defRPr/>
            </a:pPr>
            <a:r>
              <a:rPr lang="en-CA" sz="1300" b="1" dirty="1" smtClean="0">
                <a:solidFill>
                  <a:srgbClr val="0070C0"/>
                </a:solidFill>
                <a:latin typeface="Verdana"/>
                <a:cs typeface="Verdana"/>
              </a:rPr>
              <a:t>Michael Burns</a:t>
            </a:r>
            <a:b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  <a:t>Partner, McMillan LLP</a:t>
            </a:r>
          </a:p>
          <a:p>
            <a:pPr lvl="0" defTabSz="457200" fontAlgn="auto">
              <a:spcBef>
                <a:spcPts val="1200"/>
              </a:spcBef>
              <a:spcAft>
                <a:spcPct val="0"/>
              </a:spcAft>
              <a:buClr>
                <a:srgbClr val="E33534"/>
              </a:buClr>
              <a:defRPr/>
            </a:pPr>
            <a: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  <a:t>+1 (416) 865-7202</a:t>
            </a:r>
            <a:b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CA" sz="1300" dirty="1" smtClean="0">
                <a:solidFill>
                  <a:schemeClr val="bg1"/>
                </a:solidFill>
                <a:latin typeface="Verdana"/>
                <a:cs typeface="Verdana"/>
              </a:rPr>
              <a:t>michael.burns@mcmillan.ca</a:t>
            </a:r>
          </a:p>
        </p:txBody>
      </p:sp>
      <p:pic>
        <p:nvPicPr>
          <p:cNvPr id="22" name="Picture 21" descr="McNee, Margaret_Web.png"/>
          <p:cNvPicPr>
            <a:picLocks noChangeAspect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>
          <a:xfrm>
            <a:off x="1443353" y="2203730"/>
            <a:ext cx="1673003" cy="2361887"/>
          </a:xfrm>
          <a:prstGeom prst="rect"/>
        </p:spPr>
      </p:pic>
      <p:pic>
        <p:nvPicPr>
          <p:cNvPr id="23" name="Picture 22" descr="Rafi-Leila-xl-BW.png"/>
          <p:cNvPicPr>
            <a:picLocks noChangeAspect="1"/>
          </p:cNvPicPr>
          <p:nvPr/>
        </p:nvPicPr>
        <p:blipFill>
          <a:blip r:embed="rId4"/>
          <a:srcRect b="9462"/>
          <a:stretch>
            <a:fillRect/>
          </a:stretch>
        </p:blipFill>
        <p:spPr>
          <a:xfrm>
            <a:off x="5047143" y="2233540"/>
            <a:ext cx="1624685" cy="2334070"/>
          </a:xfrm>
          <a:prstGeom prst="rect"/>
        </p:spPr>
      </p:pic>
    </p:spTree>
    <p:extLst>
      <p:ext uri="{BB962C8B-B14F-4D97-AF65-F5344CB8AC3E}">
        <p14:creationId xmlns:p14="http://schemas.microsoft.com/office/powerpoint/2010/main" xmlns="" val="39718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0" advAuto="indefinite" build="whole"/>
      <p:bldP spid="21" grpId="1" uiExpand="0" advAuto="indefinite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0" y="260615"/>
            <a:ext cx="8078400" cy="557164"/>
          </a:xfrm>
        </p:spPr>
        <p:txBody>
          <a:bodyPr/>
          <a:lstStyle/>
          <a:p>
            <a:r>
              <a:rPr lang="en-US" altLang="en-US" sz="2600" dirty="1" smtClean="0">
                <a:solidFill>
                  <a:srgbClr val="C00000"/>
                </a:solidFill>
              </a:rPr>
              <a:t>1. Overview of Canadian Securities Regulation</a:t>
            </a:r>
            <a:endParaRPr lang="en-US" sz="2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10" y="1182327"/>
            <a:ext cx="8078400" cy="518463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1400" b="1" dirty="1" smtClean="0"/>
              <a:t>No national or federal securities commission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Separate securities laws and regulator for 10 provinces + 3 territories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Cooperative Capital Markets Regulatory System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1400" b="1" dirty="1" smtClean="0"/>
              <a:t>Harmonized rules called: 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National Instruments (NIs)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Multilateral Instruments (MIs) and Multilateral Policies</a:t>
            </a:r>
          </a:p>
          <a:p>
            <a:pPr>
              <a:buFont typeface="Wingdings" pitchFamily="2" charset="2"/>
              <a:buChar char="Ø"/>
            </a:pPr>
            <a:r>
              <a:rPr lang="en-CA" altLang="en-US" sz="1400" b="1" dirty="1" smtClean="0"/>
              <a:t>Key private placement rules: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CA" altLang="en-US" sz="1400" i="1" dirty="1" smtClean="0"/>
              <a:t>NI 31-103 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i="1" dirty="1" smtClean="0"/>
              <a:t>NI 45-106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i="1" dirty="1" smtClean="0"/>
              <a:t>MI 32-102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i="1" dirty="1" smtClean="0"/>
              <a:t>MP 31-202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1400" b="1" dirty="1" smtClean="0"/>
              <a:t>Provincial regulation: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Commodity futures</a:t>
            </a:r>
          </a:p>
          <a:p>
            <a:pPr lvl="1">
              <a:buClr>
                <a:srgbClr val="E33534"/>
              </a:buClr>
              <a:buFont typeface="Arial" pitchFamily="34" charset="0"/>
              <a:buChar char="•"/>
            </a:pPr>
            <a:r>
              <a:rPr lang="en-US" altLang="en-US" sz="1400" dirty="1" smtClean="0"/>
              <a:t>Derivatives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0" y="318222"/>
            <a:ext cx="8078400" cy="557164"/>
          </a:xfrm>
        </p:spPr>
        <p:txBody>
          <a:bodyPr/>
          <a:lstStyle/>
          <a:p>
            <a:r>
              <a:rPr lang="en-US" sz="2600" dirty="1" smtClean="0">
                <a:solidFill>
                  <a:srgbClr val="C00000"/>
                </a:solidFill>
              </a:rPr>
              <a:t>2. </a:t>
            </a:r>
            <a:r>
              <a:rPr lang="en-US" altLang="en-US" sz="2600" dirty="1" smtClean="0">
                <a:solidFill>
                  <a:srgbClr val="C00000"/>
                </a:solidFill>
              </a:rPr>
              <a:t>Canadian Investors in Non-Canadian Funds</a:t>
            </a:r>
            <a:endParaRPr lang="en-US" sz="2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439999"/>
            <a:ext cx="8078400" cy="48117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A" altLang="en-US" sz="1800" dirty="1" smtClean="0"/>
              <a:t>Sales to “permitted clients” are </a:t>
            </a:r>
            <a:r>
              <a:rPr lang="en-CA" altLang="en-US" sz="1800" dirty="1" smtClean="0">
                <a:solidFill>
                  <a:srgbClr val="C00000"/>
                </a:solidFill>
              </a:rPr>
              <a:t>easily facilitated</a:t>
            </a:r>
          </a:p>
          <a:p>
            <a:pPr>
              <a:buFont typeface="Wingdings" pitchFamily="2" charset="2"/>
              <a:buChar char="Ø"/>
            </a:pPr>
            <a:r>
              <a:rPr lang="en-CA" altLang="en-US" sz="1800" dirty="1" smtClean="0"/>
              <a:t>Type of fund:</a:t>
            </a:r>
          </a:p>
          <a:p>
            <a:pPr marL="457200" lvl="2" indent="-223838">
              <a:buFont typeface="Arial" charset="0"/>
              <a:buChar char="•"/>
            </a:pPr>
            <a:r>
              <a:rPr lang="en-CA" altLang="en-US" sz="1400" dirty="1" smtClean="0"/>
              <a:t>Is it an “investment fund” or </a:t>
            </a:r>
          </a:p>
          <a:p>
            <a:pPr marL="457200" lvl="2" indent="-223838">
              <a:buFont typeface="Arial" charset="0"/>
              <a:buChar char="•"/>
            </a:pPr>
            <a:r>
              <a:rPr lang="en-CA" altLang="en-US" sz="1400" dirty="1" smtClean="0"/>
              <a:t>Private equity, venture capital, real estate or infrastructure fund?</a:t>
            </a:r>
          </a:p>
          <a:p>
            <a:pPr>
              <a:buFont typeface="Wingdings" pitchFamily="2" charset="2"/>
              <a:buChar char="Ø"/>
            </a:pPr>
            <a:r>
              <a:rPr lang="en-CA" altLang="en-US" sz="1800" dirty="1" smtClean="0"/>
              <a:t>Technical requirements to address</a:t>
            </a:r>
            <a:r>
              <a:rPr lang="en-CA" altLang="en-US" sz="1600" dirty="1" smtClean="0"/>
              <a:t>: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CA" altLang="en-US" sz="1400" dirty="1" smtClean="0"/>
              <a:t>Registration and exemptions:</a:t>
            </a:r>
          </a:p>
          <a:p>
            <a:pPr lvl="2">
              <a:buFont typeface="Courier New" pitchFamily="49" charset="0"/>
              <a:buChar char="o"/>
            </a:pPr>
            <a:r>
              <a:rPr lang="en-CA" altLang="en-US" sz="1200" dirty="1" smtClean="0"/>
              <a:t>Dealer</a:t>
            </a:r>
          </a:p>
          <a:p>
            <a:pPr lvl="2">
              <a:buFont typeface="Courier New" pitchFamily="49" charset="0"/>
              <a:buChar char="o"/>
            </a:pPr>
            <a:r>
              <a:rPr lang="en-CA" altLang="en-US" sz="1200" dirty="1" smtClean="0"/>
              <a:t>Adviser </a:t>
            </a:r>
          </a:p>
          <a:p>
            <a:pPr lvl="2">
              <a:buFont typeface="Courier New" pitchFamily="49" charset="0"/>
              <a:buChar char="o"/>
            </a:pPr>
            <a:r>
              <a:rPr lang="en-CA" altLang="en-US" sz="1200" dirty="1" smtClean="0"/>
              <a:t>Investment Fund Manager</a:t>
            </a:r>
          </a:p>
          <a:p>
            <a:pPr marL="460375" lvl="2">
              <a:buFont typeface="Arial" charset="0"/>
              <a:buChar char="•"/>
            </a:pPr>
            <a:r>
              <a:rPr lang="en-CA" altLang="en-US" sz="1400" dirty="1" smtClean="0"/>
              <a:t>Prospectus filing requirements and exemptions</a:t>
            </a:r>
          </a:p>
          <a:p>
            <a:pPr marL="460375" lvl="2">
              <a:buFont typeface="Arial" charset="0"/>
              <a:buChar char="•"/>
            </a:pPr>
            <a:r>
              <a:rPr lang="en-CA" altLang="en-US" sz="1400" dirty="1" smtClean="0"/>
              <a:t>Canadian disclosure requirements</a:t>
            </a:r>
          </a:p>
          <a:p>
            <a:pPr marL="460375" lvl="2">
              <a:buFont typeface="Arial" charset="0"/>
              <a:buChar char="•"/>
            </a:pPr>
            <a:r>
              <a:rPr lang="en-CA" altLang="en-US" sz="1400" dirty="1" smtClean="0"/>
              <a:t>Post trade filing requirements</a:t>
            </a:r>
          </a:p>
          <a:p>
            <a:pPr marL="460375" lvl="2">
              <a:buFont typeface="Arial" charset="0"/>
              <a:buChar char="•"/>
            </a:pPr>
            <a:r>
              <a:rPr lang="en-CA" altLang="en-US" sz="1400" dirty="1" smtClean="0"/>
              <a:t>Ongoing filing and fee requirements</a:t>
            </a:r>
            <a:endParaRPr lang="en-CA" altLang="en-US" sz="1800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>
                <a:solidFill>
                  <a:srgbClr val="C00000"/>
                </a:solidFill>
              </a:rPr>
              <a:t>Permitted Client Definition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39934"/>
            <a:ext cx="8078400" cy="49322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1" smtClean="0"/>
              <a:t> Under </a:t>
            </a:r>
            <a:r>
              <a:rPr lang="en-US" sz="2400" dirty="1"/>
              <a:t>NI 31-103 </a:t>
            </a:r>
            <a:r>
              <a:rPr lang="en-US" sz="2400" dirty="1" smtClean="0"/>
              <a:t>a </a:t>
            </a:r>
            <a:r>
              <a:rPr lang="en-US" sz="2400" dirty="1"/>
              <a:t>“permitted client” </a:t>
            </a:r>
            <a:r>
              <a:rPr lang="en-US" sz="2400" dirty="1" smtClean="0"/>
              <a:t>includes:</a:t>
            </a:r>
            <a:endParaRPr lang="en-US" sz="24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Canadian financial institutions and Canadian registered banks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Canadian </a:t>
            </a:r>
            <a:r>
              <a:rPr lang="en-US" sz="1800" dirty="1"/>
              <a:t>registered </a:t>
            </a:r>
            <a:r>
              <a:rPr lang="en-US" sz="1800" dirty="1" smtClean="0"/>
              <a:t>advisers </a:t>
            </a:r>
            <a:r>
              <a:rPr lang="en-US" sz="1800" dirty="1"/>
              <a:t>or </a:t>
            </a:r>
            <a:r>
              <a:rPr lang="en-US" sz="1800" dirty="1" smtClean="0"/>
              <a:t>dealers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Pension funds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/>
              <a:t>F</a:t>
            </a:r>
            <a:r>
              <a:rPr lang="en-US" sz="1800" dirty="1" smtClean="0"/>
              <a:t>oreign entities analogous </a:t>
            </a:r>
            <a:r>
              <a:rPr lang="en-US" sz="1800" dirty="1"/>
              <a:t>to </a:t>
            </a:r>
            <a:r>
              <a:rPr lang="en-US" sz="1800" dirty="1" smtClean="0"/>
              <a:t>above entities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Canadian and foreign governments and governmental entities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Canadian municipality</a:t>
            </a:r>
            <a:r>
              <a:rPr lang="en-US" sz="1800" dirty="1"/>
              <a:t>, public board, </a:t>
            </a:r>
            <a:r>
              <a:rPr lang="en-US" sz="1800" dirty="1" smtClean="0"/>
              <a:t>commission, </a:t>
            </a:r>
            <a:r>
              <a:rPr lang="en-US" sz="1800" dirty="1"/>
              <a:t>metropolitan community </a:t>
            </a:r>
            <a:r>
              <a:rPr lang="en-US" sz="1800" dirty="1" smtClean="0"/>
              <a:t>or school board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/>
              <a:t>Registered trust companies acting on behalf </a:t>
            </a:r>
            <a:r>
              <a:rPr lang="en-US" sz="1800" dirty="1" smtClean="0"/>
              <a:t>of managed </a:t>
            </a:r>
            <a:r>
              <a:rPr lang="en-US" sz="1800" dirty="1"/>
              <a:t>accounts they </a:t>
            </a:r>
            <a:r>
              <a:rPr lang="en-US" sz="1800" dirty="1" smtClean="0"/>
              <a:t>manage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Persons authorized to act as advisers in Canada acting on behalf of managed accounts</a:t>
            </a:r>
          </a:p>
        </p:txBody>
      </p:sp>
    </p:spTree>
    <p:extLst>
      <p:ext uri="{BB962C8B-B14F-4D97-AF65-F5344CB8AC3E}">
        <p14:creationId xmlns="" xmlns:p14="http://schemas.microsoft.com/office/powerpoint/2010/main" val="19368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 smtClean="0">
                <a:solidFill>
                  <a:srgbClr val="C00000"/>
                </a:solidFill>
              </a:rPr>
              <a:t>Permitted Client Definition </a:t>
            </a:r>
            <a:r>
              <a:rPr lang="en-CA" sz="2800" dirty="1" smtClean="0">
                <a:solidFill>
                  <a:srgbClr val="C00000"/>
                </a:solidFill>
              </a:rPr>
              <a:t>(cntd.)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1" smtClean="0"/>
              <a:t>Under NI 31-103 a “permitted </a:t>
            </a:r>
            <a:r>
              <a:rPr lang="en-US" sz="2400" dirty="1"/>
              <a:t>client” </a:t>
            </a:r>
            <a:r>
              <a:rPr lang="en-US" sz="2400" dirty="1" smtClean="0"/>
              <a:t>includes:</a:t>
            </a:r>
            <a:endParaRPr lang="en-US" sz="20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Investment funds: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en-US" dirty="1" smtClean="0"/>
              <a:t>Managed </a:t>
            </a:r>
            <a:r>
              <a:rPr lang="en-US" dirty="1"/>
              <a:t>by a person registered as an investment fund manager </a:t>
            </a:r>
            <a:r>
              <a:rPr lang="en-US" dirty="1" smtClean="0"/>
              <a:t>in Canada; or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en-US" dirty="1" smtClean="0"/>
              <a:t>Advised </a:t>
            </a:r>
            <a:r>
              <a:rPr lang="en-US" dirty="1"/>
              <a:t>by a person authorized to act as an adviser </a:t>
            </a:r>
            <a:r>
              <a:rPr lang="en-US" dirty="1" smtClean="0"/>
              <a:t>in </a:t>
            </a:r>
            <a:r>
              <a:rPr lang="en-US" dirty="1"/>
              <a:t>Canada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/>
              <a:t>R</a:t>
            </a:r>
            <a:r>
              <a:rPr lang="en-US" sz="1800" dirty="1" smtClean="0"/>
              <a:t>egistered charities </a:t>
            </a:r>
            <a:r>
              <a:rPr lang="en-US" sz="1800" dirty="1"/>
              <a:t>advised by </a:t>
            </a:r>
            <a:r>
              <a:rPr lang="en-US" sz="1800" dirty="1" smtClean="0"/>
              <a:t>an “</a:t>
            </a:r>
            <a:r>
              <a:rPr lang="en-US" sz="1800" dirty="1"/>
              <a:t>eligibility adviser”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Individuals </a:t>
            </a:r>
            <a:r>
              <a:rPr lang="en-US" sz="1800" dirty="1"/>
              <a:t>who beneficially </a:t>
            </a:r>
            <a:r>
              <a:rPr lang="en-US" sz="1800" dirty="1" smtClean="0"/>
              <a:t>own </a:t>
            </a:r>
            <a:r>
              <a:rPr lang="en-US" sz="1800" b="1" dirty="1" smtClean="0"/>
              <a:t>&gt;</a:t>
            </a:r>
            <a:r>
              <a:rPr lang="en-US" sz="1800" dirty="1" smtClean="0"/>
              <a:t>CAD$5 million in financial assets</a:t>
            </a:r>
            <a:endParaRPr lang="en-US" sz="180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Persons </a:t>
            </a:r>
            <a:r>
              <a:rPr lang="en-US" sz="1800" dirty="1"/>
              <a:t>or </a:t>
            </a:r>
            <a:r>
              <a:rPr lang="en-US" sz="1800" dirty="1" smtClean="0"/>
              <a:t>companies (other </a:t>
            </a:r>
            <a:r>
              <a:rPr lang="en-US" sz="1800" dirty="1"/>
              <a:t>than </a:t>
            </a:r>
            <a:r>
              <a:rPr lang="en-US" sz="1800" dirty="1" smtClean="0"/>
              <a:t>individuals </a:t>
            </a:r>
            <a:r>
              <a:rPr lang="en-US" sz="1800" dirty="1"/>
              <a:t>or </a:t>
            </a:r>
            <a:r>
              <a:rPr lang="en-US" sz="1800" dirty="1" smtClean="0"/>
              <a:t>investment funds), with </a:t>
            </a:r>
            <a:r>
              <a:rPr lang="en-US" sz="1800" b="1" dirty="1" smtClean="0"/>
              <a:t>&gt;</a:t>
            </a:r>
            <a:r>
              <a:rPr lang="en-US" sz="1800" dirty="1" smtClean="0"/>
              <a:t>CAD$25 </a:t>
            </a:r>
            <a:r>
              <a:rPr lang="en-US" sz="1800" dirty="1"/>
              <a:t>million </a:t>
            </a:r>
            <a:r>
              <a:rPr lang="en-US" sz="1800" dirty="1" smtClean="0"/>
              <a:t>of net </a:t>
            </a:r>
            <a:r>
              <a:rPr lang="en-US" sz="1800" dirty="1"/>
              <a:t>assets </a:t>
            </a:r>
            <a:r>
              <a:rPr lang="en-US" sz="1800" dirty="1" smtClean="0"/>
              <a:t>on its </a:t>
            </a:r>
            <a:r>
              <a:rPr lang="en-US" sz="1800" dirty="1"/>
              <a:t>most recently prepared financial statements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800" dirty="1" smtClean="0"/>
              <a:t>A person </a:t>
            </a:r>
            <a:r>
              <a:rPr lang="en-US" sz="1800" dirty="1"/>
              <a:t>or company that distributes securities of its own issue in Canada </a:t>
            </a:r>
            <a:r>
              <a:rPr lang="en-US" sz="1800" dirty="1">
                <a:solidFill>
                  <a:srgbClr val="C00000"/>
                </a:solidFill>
              </a:rPr>
              <a:t>only</a:t>
            </a:r>
            <a:r>
              <a:rPr lang="en-US" sz="1800" dirty="1"/>
              <a:t> to persons or companies referred to above</a:t>
            </a:r>
          </a:p>
          <a:p>
            <a:pPr marL="274320" lvl="1" indent="0">
              <a:buNone/>
              <a:defRPr/>
            </a:pPr>
            <a:endParaRPr lang="en-US" sz="1600" smtClean="0"/>
          </a:p>
        </p:txBody>
      </p:sp>
    </p:spTree>
    <p:extLst>
      <p:ext uri="{BB962C8B-B14F-4D97-AF65-F5344CB8AC3E}">
        <p14:creationId xmlns="" xmlns:p14="http://schemas.microsoft.com/office/powerpoint/2010/main" val="9403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114300"/>
            <a:ext cx="8078400" cy="779992"/>
          </a:xfrm>
        </p:spPr>
        <p:txBody>
          <a:bodyPr>
            <a:normAutofit/>
          </a:bodyPr>
          <a:lstStyle/>
          <a:p>
            <a:r>
              <a:rPr lang="en-US" altLang="en-US" sz="2800" dirty="1" smtClean="0">
                <a:solidFill>
                  <a:srgbClr val="C00000"/>
                </a:solidFill>
              </a:rPr>
              <a:t>3. Registration Requirements &amp; Exemptions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39934"/>
            <a:ext cx="8078400" cy="4932266"/>
          </a:xfrm>
        </p:spPr>
        <p:txBody>
          <a:bodyPr>
            <a:normAutofit/>
          </a:bodyPr>
          <a:lstStyle/>
          <a:p>
            <a:pPr marL="0" indent="0">
              <a:buFont typeface="Arial Unicode MS" pitchFamily="34" charset="-128"/>
              <a:buNone/>
              <a:defRPr/>
            </a:pPr>
            <a:r>
              <a:rPr lang="en-CA" sz="2200" b="1" dirty="1"/>
              <a:t>Dealer Registration </a:t>
            </a:r>
            <a:r>
              <a:rPr lang="en-CA" sz="2200" b="1" dirty="1" smtClean="0"/>
              <a:t>Requirements</a:t>
            </a:r>
            <a:endParaRPr lang="en-CA" sz="2200" b="1"/>
          </a:p>
          <a:p>
            <a:pPr>
              <a:buNone/>
              <a:defRPr/>
            </a:pPr>
            <a:r>
              <a:rPr lang="en-CA" sz="2000" u="sng" dirty="1" smtClean="0">
                <a:ea typeface="Times New Roman"/>
              </a:rPr>
              <a:t>Business</a:t>
            </a:r>
            <a:r>
              <a:rPr lang="en-CA" sz="1900" u="sng" dirty="1" smtClean="0">
                <a:ea typeface="Times New Roman"/>
              </a:rPr>
              <a:t> trigger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CA" sz="1700" dirty="1" smtClean="0">
                <a:ea typeface="Times New Roman"/>
              </a:rPr>
              <a:t>Engaging </a:t>
            </a:r>
            <a:r>
              <a:rPr lang="en-CA" sz="1700" dirty="1">
                <a:ea typeface="Times New Roman"/>
              </a:rPr>
              <a:t>in the business of “trading” in </a:t>
            </a:r>
            <a:r>
              <a:rPr lang="en-CA" sz="1700" dirty="1" smtClean="0">
                <a:ea typeface="Times New Roman"/>
              </a:rPr>
              <a:t>securities</a:t>
            </a:r>
            <a:endParaRPr lang="en-US" sz="1700" smtClean="0">
              <a:ea typeface="Times New Roman"/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 smtClean="0">
                <a:ea typeface="Times New Roman"/>
              </a:rPr>
              <a:t>Includes merely </a:t>
            </a:r>
            <a:r>
              <a:rPr lang="en-US" sz="1700" dirty="1">
                <a:ea typeface="Times New Roman"/>
              </a:rPr>
              <a:t>holding oneself out, directly or indirectly, as being willing to engage in the business of trading in </a:t>
            </a:r>
            <a:r>
              <a:rPr lang="en-US" sz="1700" dirty="1" smtClean="0">
                <a:ea typeface="Times New Roman"/>
              </a:rPr>
              <a:t>securities</a:t>
            </a:r>
            <a:endParaRPr lang="en-US" sz="1700">
              <a:ea typeface="Times New Roman"/>
            </a:endParaRPr>
          </a:p>
          <a:p>
            <a:pPr>
              <a:buNone/>
              <a:defRPr/>
            </a:pPr>
            <a:r>
              <a:rPr lang="en-US" sz="2000" u="sng" dirty="1" smtClean="0"/>
              <a:t>Indicative</a:t>
            </a:r>
            <a:r>
              <a:rPr lang="en-US" sz="1900" u="sng" dirty="1" smtClean="0"/>
              <a:t> Factors</a:t>
            </a:r>
            <a:endParaRPr lang="en-US" sz="1900" u="sng"/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>
                <a:ea typeface="Times New Roman"/>
              </a:rPr>
              <a:t>Engaging in activities similar to a </a:t>
            </a:r>
            <a:r>
              <a:rPr lang="en-US" sz="1700" dirty="1" smtClean="0">
                <a:ea typeface="Times New Roman"/>
              </a:rPr>
              <a:t>registrant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>
                <a:ea typeface="Times New Roman"/>
              </a:rPr>
              <a:t>Intermediating trades or acting as a market </a:t>
            </a:r>
            <a:r>
              <a:rPr lang="en-US" sz="1700" dirty="1" smtClean="0">
                <a:ea typeface="Times New Roman"/>
              </a:rPr>
              <a:t>maker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 smtClean="0">
                <a:ea typeface="Times New Roman"/>
              </a:rPr>
              <a:t>Carrying on dealing activities with repetition, regularity or continuity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>
                <a:ea typeface="Times New Roman"/>
              </a:rPr>
              <a:t>Being, or expecting to be, remunerated or </a:t>
            </a:r>
            <a:r>
              <a:rPr lang="en-US" sz="1700" dirty="1" smtClean="0">
                <a:ea typeface="Times New Roman"/>
              </a:rPr>
              <a:t>compensated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dirty="1" smtClean="0">
                <a:ea typeface="Times New Roman"/>
              </a:rPr>
              <a:t>Soliciting others in connection with the dealing activities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CA" sz="1700" dirty="1" smtClean="0">
                <a:ea typeface="Times New Roman"/>
              </a:rPr>
              <a:t>Producing or intending to produce profit from trading in securities</a:t>
            </a:r>
            <a:endParaRPr lang="en-US" sz="1700" smtClean="0">
              <a:ea typeface="Times New Roman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2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1" smtClean="0">
                <a:solidFill>
                  <a:srgbClr val="C00000"/>
                </a:solidFill>
              </a:rPr>
              <a:t>Dealer Registration Considerations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239934"/>
            <a:ext cx="8078400" cy="50694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CA" sz="2000" dirty="1" smtClean="0">
                <a:ea typeface="Times New Roman"/>
              </a:rPr>
              <a:t> </a:t>
            </a:r>
            <a:r>
              <a:rPr lang="en-CA" sz="2400" dirty="1" smtClean="0">
                <a:ea typeface="Times New Roman"/>
              </a:rPr>
              <a:t>Register </a:t>
            </a:r>
            <a:r>
              <a:rPr lang="en-CA" sz="2400" dirty="1" smtClean="0">
                <a:ea typeface="Times New Roman"/>
              </a:rPr>
              <a:t>as a dealer</a:t>
            </a:r>
            <a:endParaRPr lang="en-CA" sz="2000" smtClean="0">
              <a:ea typeface="Times New Roman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>
                <a:ea typeface="Times New Roman"/>
              </a:rPr>
              <a:t>Time consuming and expensive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>
                <a:ea typeface="Times New Roman"/>
              </a:rPr>
              <a:t>Proficiency requirements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>
                <a:ea typeface="Times New Roman"/>
              </a:rPr>
              <a:t>Regulatory risk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>
                <a:ea typeface="Times New Roman"/>
              </a:rPr>
              <a:t>Cost and burden of </a:t>
            </a:r>
            <a:r>
              <a:rPr lang="en-CA" sz="1800" dirty="1">
                <a:ea typeface="Times New Roman"/>
              </a:rPr>
              <a:t>ongoing </a:t>
            </a:r>
            <a:r>
              <a:rPr lang="en-CA" sz="1800" dirty="1" smtClean="0">
                <a:ea typeface="Times New Roman"/>
              </a:rPr>
              <a:t>reporting and compliance</a:t>
            </a:r>
            <a:endParaRPr lang="en-CA" sz="1800">
              <a:ea typeface="Times New Roman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CA" sz="2000" dirty="1" smtClean="0">
                <a:ea typeface="Times New Roman"/>
              </a:rPr>
              <a:t> </a:t>
            </a:r>
            <a:r>
              <a:rPr lang="en-CA" sz="2400" dirty="1" smtClean="0">
                <a:ea typeface="Times New Roman"/>
              </a:rPr>
              <a:t>Rely on the </a:t>
            </a:r>
            <a:r>
              <a:rPr lang="en-CA" sz="2400" i="1" dirty="1" smtClean="0">
                <a:ea typeface="Times New Roman"/>
              </a:rPr>
              <a:t>international dealer exemption (IDE)</a:t>
            </a:r>
            <a:endParaRPr lang="en-CA" sz="2000" i="1" smtClean="0">
              <a:ea typeface="Times New Roman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CA" sz="2000" dirty="1" smtClean="0">
                <a:ea typeface="Times New Roman"/>
              </a:rPr>
              <a:t> </a:t>
            </a:r>
            <a:r>
              <a:rPr lang="en-CA" sz="2400" dirty="1" smtClean="0">
                <a:ea typeface="Times New Roman"/>
              </a:rPr>
              <a:t>Engage </a:t>
            </a:r>
            <a:r>
              <a:rPr lang="en-CA" sz="2400" dirty="1" smtClean="0">
                <a:ea typeface="Times New Roman"/>
              </a:rPr>
              <a:t>a dealer</a:t>
            </a:r>
            <a:endParaRPr lang="en-CA" sz="2000" smtClean="0">
              <a:ea typeface="Times New Roman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 smtClean="0">
                <a:ea typeface="Times New Roman"/>
              </a:rPr>
              <a:t>Investment dealer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>
                <a:ea typeface="Times New Roman"/>
              </a:rPr>
              <a:t>E</a:t>
            </a:r>
            <a:r>
              <a:rPr lang="en-CA" sz="1800" dirty="1" smtClean="0">
                <a:ea typeface="Times New Roman"/>
              </a:rPr>
              <a:t>xempt market dealer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CA" sz="1800" dirty="1">
                <a:ea typeface="Times New Roman"/>
              </a:rPr>
              <a:t>I</a:t>
            </a:r>
            <a:r>
              <a:rPr lang="en-CA" sz="1800" dirty="1" smtClean="0">
                <a:ea typeface="Times New Roman"/>
              </a:rPr>
              <a:t>nternational dealer relying on IDE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CA" sz="2000" dirty="1" smtClean="0">
                <a:ea typeface="Times New Roman"/>
              </a:rPr>
              <a:t> </a:t>
            </a:r>
            <a:r>
              <a:rPr lang="en-CA" sz="2400" dirty="1" smtClean="0">
                <a:ea typeface="Times New Roman"/>
              </a:rPr>
              <a:t>Reverse </a:t>
            </a:r>
            <a:r>
              <a:rPr lang="en-CA" sz="2400" dirty="1" smtClean="0">
                <a:ea typeface="Times New Roman"/>
              </a:rPr>
              <a:t>solicitation</a:t>
            </a:r>
            <a:endParaRPr lang="en-CA" sz="2000" smtClean="0">
              <a:ea typeface="Times New Roman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CA" sz="1800" dirty="1" smtClean="0">
                <a:ea typeface="Times New Roman"/>
              </a:rPr>
              <a:t>Not a dealer exemption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43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1" smtClean="0">
                <a:solidFill>
                  <a:srgbClr val="C00000"/>
                </a:solidFill>
              </a:rPr>
              <a:t>International </a:t>
            </a:r>
            <a:r>
              <a:rPr lang="en-CA" sz="3200" dirty="1">
                <a:solidFill>
                  <a:srgbClr val="C00000"/>
                </a:solidFill>
              </a:rPr>
              <a:t>Dealer </a:t>
            </a:r>
            <a:r>
              <a:rPr lang="en-CA" sz="3200" dirty="1" smtClean="0">
                <a:solidFill>
                  <a:srgbClr val="C00000"/>
                </a:solidFill>
              </a:rPr>
              <a:t>Exemption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1355148"/>
            <a:ext cx="8129298" cy="49542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1" smtClean="0"/>
              <a:t> (IDE) permits a </a:t>
            </a:r>
            <a:r>
              <a:rPr lang="en-US" sz="2400" dirty="1"/>
              <a:t>trade in a </a:t>
            </a:r>
            <a:r>
              <a:rPr lang="en-US" sz="2400" dirty="1" smtClean="0"/>
              <a:t>foreign security </a:t>
            </a:r>
            <a:r>
              <a:rPr lang="en-US" sz="2400" dirty="1"/>
              <a:t>with a </a:t>
            </a:r>
            <a:r>
              <a:rPr lang="en-US" sz="2400" dirty="1" smtClean="0"/>
              <a:t>permitted client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/>
              <a:t>U</a:t>
            </a:r>
            <a:r>
              <a:rPr lang="en-US" sz="1800" dirty="1" smtClean="0"/>
              <a:t>nless </a:t>
            </a:r>
            <a:r>
              <a:rPr lang="en-US" sz="1800" dirty="1"/>
              <a:t>the trade is made during the </a:t>
            </a:r>
            <a:r>
              <a:rPr lang="en-US" sz="1800" dirty="1" smtClean="0"/>
              <a:t>security’s distribution </a:t>
            </a:r>
            <a:r>
              <a:rPr lang="en-US" sz="1800" dirty="1"/>
              <a:t>under a prospectus that has been filed with a Canadian securities </a:t>
            </a:r>
            <a:r>
              <a:rPr lang="en-US" sz="1800" dirty="1" smtClean="0"/>
              <a:t> regulatory authority</a:t>
            </a:r>
            <a:endParaRPr lang="en-US" sz="180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1" smtClean="0"/>
              <a:t> Foreign security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1"/>
              <a:t>A</a:t>
            </a:r>
            <a:r>
              <a:rPr lang="en-US" sz="1800" dirty="1" smtClean="0"/>
              <a:t> </a:t>
            </a:r>
            <a:r>
              <a:rPr lang="en-US" sz="1800" dirty="1"/>
              <a:t>security issued by an issuer incorporated, formed or created under the laws of a foreign </a:t>
            </a:r>
            <a:r>
              <a:rPr lang="en-US" sz="1800" dirty="1" smtClean="0"/>
              <a:t>jurisdiction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1093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Millan">
  <a:themeElements>
    <a:clrScheme name="McMillan Colours">
      <a:dk1>
        <a:srgbClr val="3E464D"/>
      </a:dk1>
      <a:lt1>
        <a:srgbClr val="FFFFFF"/>
      </a:lt1>
      <a:dk2>
        <a:srgbClr val="EF4138"/>
      </a:dk2>
      <a:lt2>
        <a:srgbClr val="EEECE1"/>
      </a:lt2>
      <a:accent1>
        <a:srgbClr val="0082B0"/>
      </a:accent1>
      <a:accent2>
        <a:srgbClr val="698F0E"/>
      </a:accent2>
      <a:accent3>
        <a:srgbClr val="DDBB1D"/>
      </a:accent3>
      <a:accent4>
        <a:srgbClr val="7CBAD7"/>
      </a:accent4>
      <a:accent5>
        <a:srgbClr val="4BACC6"/>
      </a:accent5>
      <a:accent6>
        <a:srgbClr val="748D26"/>
      </a:accent6>
      <a:hlink>
        <a:srgbClr val="2D84AD"/>
      </a:hlink>
      <a:folHlink>
        <a:srgbClr val="83909B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2017-10-12T17:10:23Z</dcterms:created>
  <dcterms:modified xsi:type="dcterms:W3CDTF">2017-10-11T17:15:03.0000000Z</dcterms:modified>
  <cp:lastPrinted>2017-10-12T17:10:23Z</cp:lastPrinted>
</cp:coreProperties>
</file>