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62" r:id="rId1"/>
  </p:sldMasterIdLst>
  <p:notesMasterIdLst>
    <p:notesMasterId r:id="rId20"/>
  </p:notesMasterIdLst>
  <p:handoutMasterIdLst>
    <p:handoutMasterId r:id="rId21"/>
  </p:handoutMasterIdLst>
  <p:sldIdLst>
    <p:sldId id="821" r:id="rId2"/>
    <p:sldId id="808" r:id="rId3"/>
    <p:sldId id="869" r:id="rId4"/>
    <p:sldId id="832" r:id="rId5"/>
    <p:sldId id="871" r:id="rId6"/>
    <p:sldId id="872" r:id="rId7"/>
    <p:sldId id="831" r:id="rId8"/>
    <p:sldId id="830" r:id="rId9"/>
    <p:sldId id="828" r:id="rId10"/>
    <p:sldId id="827" r:id="rId11"/>
    <p:sldId id="826" r:id="rId12"/>
    <p:sldId id="825" r:id="rId13"/>
    <p:sldId id="848" r:id="rId14"/>
    <p:sldId id="845" r:id="rId15"/>
    <p:sldId id="870" r:id="rId16"/>
    <p:sldId id="873" r:id="rId17"/>
    <p:sldId id="867" r:id="rId18"/>
    <p:sldId id="856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3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328"/>
    <a:srgbClr val="D1CEBD"/>
    <a:srgbClr val="D1CCBD"/>
    <a:srgbClr val="6B6B66"/>
    <a:srgbClr val="3D3935"/>
    <a:srgbClr val="4B4B4A"/>
    <a:srgbClr val="425563"/>
    <a:srgbClr val="4A4A49"/>
    <a:srgbClr val="E3E0D8"/>
    <a:srgbClr val="475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3" autoAdjust="0"/>
    <p:restoredTop sz="94340" autoAdjust="0"/>
  </p:normalViewPr>
  <p:slideViewPr>
    <p:cSldViewPr snapToGrid="0" snapToObjects="1" showGuides="1">
      <p:cViewPr>
        <p:scale>
          <a:sx n="66" d="100"/>
          <a:sy n="66" d="100"/>
        </p:scale>
        <p:origin x="-3348" y="-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958" y="84"/>
      </p:cViewPr>
      <p:guideLst>
        <p:guide orient="horz" pos="3153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r">
              <a:defRPr sz="1300"/>
            </a:lvl1pPr>
          </a:lstStyle>
          <a:p>
            <a:fld id="{060F582C-E2C5-4743-A3F9-3780006FABA1}" type="datetimeFigureOut">
              <a:rPr lang="en-GB" smtClean="0"/>
              <a:pPr/>
              <a:t>09/10/2017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r">
              <a:defRPr sz="1300"/>
            </a:lvl1pPr>
          </a:lstStyle>
          <a:p>
            <a:fld id="{96552D09-15A1-42CC-A912-63D28C6D429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35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CD4F4F8C-E12D-4DA2-B836-7447DEE73739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4" tIns="44312" rIns="88624" bIns="44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714653"/>
            <a:ext cx="5438748" cy="4466756"/>
          </a:xfrm>
          <a:prstGeom prst="rect">
            <a:avLst/>
          </a:prstGeom>
        </p:spPr>
        <p:txBody>
          <a:bodyPr vert="horz" lIns="88624" tIns="44312" rIns="88624" bIns="44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2A31905A-D914-441C-A36F-408B1A96C46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5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9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1180800" y="2822400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3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Global Policy &amp; Regulatory Forum 2016 </a:t>
            </a:r>
            <a:r>
              <a:rPr lang="en-US" dirty="0" smtClean="0"/>
              <a:t>| London | 18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2"/>
            <a:ext cx="8359200" cy="576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1525025"/>
            <a:ext cx="7351200" cy="4427537"/>
          </a:xfrm>
          <a:prstGeom prst="rect">
            <a:avLst/>
          </a:prstGeom>
        </p:spPr>
        <p:txBody>
          <a:bodyPr tIns="0">
            <a:noAutofit/>
          </a:bodyPr>
          <a:lstStyle>
            <a:lvl1pPr marL="180975" indent="-18097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 defTabSz="20796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1668465"/>
            <a:ext cx="8359201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 baseline="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AB2328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 defTabSz="404813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68465"/>
            <a:ext cx="5241888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7188" indent="-176213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8650" indent="-180975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6pPr>
            <a:lvl7pPr marL="895350" indent="-1762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7pPr>
            <a:lvl8pPr marL="1166813" indent="-180975" defTabSz="4048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8386" y="1773239"/>
            <a:ext cx="2845613" cy="34559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2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000" y="1708150"/>
            <a:ext cx="4050000" cy="4418015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976" y="1708150"/>
            <a:ext cx="4060225" cy="4418015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4383089"/>
            <a:ext cx="3634387" cy="13271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0" y="1663513"/>
            <a:ext cx="4399200" cy="449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 marL="34290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8000" y="1773239"/>
            <a:ext cx="3337560" cy="24048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2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sz="2800"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Click to edit Bio headline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4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282650" y="4163545"/>
            <a:ext cx="2516188" cy="1809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83200" y="1786874"/>
            <a:ext cx="2516188" cy="1809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20075" y="3877147"/>
            <a:ext cx="1080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1"/>
            <a:ext cx="8359200" cy="658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Contact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0" y="1664905"/>
            <a:ext cx="4399200" cy="2036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0" y="4057524"/>
            <a:ext cx="4399200" cy="2036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2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Chart headline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1080002" y="1707403"/>
            <a:ext cx="6342063" cy="443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9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9"/>
          </a:xfrm>
          <a:prstGeom prst="rect">
            <a:avLst/>
          </a:prstGeom>
        </p:spPr>
      </p:pic>
      <p:pic>
        <p:nvPicPr>
          <p:cNvPr id="7" name="Picture 6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Global Policy &amp; Regulatory Forum 2016 </a:t>
            </a:r>
            <a:r>
              <a:rPr lang="en-US" dirty="0" smtClean="0"/>
              <a:t>| London | 18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9" r:id="rId2"/>
    <p:sldLayoutId id="2147483864" r:id="rId3"/>
    <p:sldLayoutId id="2147483870" r:id="rId4"/>
    <p:sldLayoutId id="2147483865" r:id="rId5"/>
    <p:sldLayoutId id="2147483866" r:id="rId6"/>
    <p:sldLayoutId id="2147483867" r:id="rId7"/>
    <p:sldLayoutId id="2147483872" r:id="rId8"/>
    <p:sldLayoutId id="2147483875" r:id="rId9"/>
    <p:sldLayoutId id="21474838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22041" rtl="0" eaLnBrk="1" latinLnBrk="0" hangingPunct="1">
        <a:lnSpc>
          <a:spcPts val="2769"/>
        </a:lnSpc>
        <a:spcBef>
          <a:spcPct val="0"/>
        </a:spcBef>
        <a:buNone/>
        <a:defRPr sz="2769" kern="1200">
          <a:solidFill>
            <a:schemeClr val="bg2"/>
          </a:solidFill>
          <a:latin typeface="Times New Roman"/>
          <a:ea typeface="+mj-ea"/>
          <a:cs typeface="Times New Roman"/>
        </a:defRPr>
      </a:lvl1pPr>
    </p:titleStyle>
    <p:bodyStyle>
      <a:lvl1pPr marL="164127" indent="-164127" algn="l" defTabSz="422041" rtl="0" eaLnBrk="1" latinLnBrk="0" hangingPunct="1">
        <a:spcBef>
          <a:spcPts val="831"/>
        </a:spcBef>
        <a:spcAft>
          <a:spcPts val="0"/>
        </a:spcAft>
        <a:buClr>
          <a:schemeClr val="accent2"/>
        </a:buClr>
        <a:buFont typeface="Lucida Grande"/>
        <a:buChar char="›"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1pPr>
      <a:lvl2pPr marL="361950" indent="-171450" algn="l" defTabSz="422041" rtl="0" eaLnBrk="1" latinLnBrk="0" hangingPunct="1">
        <a:spcBef>
          <a:spcPts val="831"/>
        </a:spcBef>
        <a:spcAft>
          <a:spcPts val="2492"/>
        </a:spcAft>
        <a:buClr>
          <a:srgbClr val="C00000"/>
        </a:buClr>
        <a:buFont typeface="Courier New" panose="02070309020205020404" pitchFamily="49" charset="0"/>
        <a:buChar char="­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2pPr>
      <a:lvl3pPr marL="2931" indent="0" algn="l" defTabSz="422041" rtl="0" eaLnBrk="1" latinLnBrk="0" hangingPunct="1">
        <a:spcBef>
          <a:spcPct val="20000"/>
        </a:spcBef>
        <a:buFont typeface="Lucida Grande"/>
        <a:buNone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3pPr>
      <a:lvl4pPr marL="171454" indent="0" algn="l" defTabSz="422041" rtl="0" eaLnBrk="1" latinLnBrk="0" hangingPunct="1">
        <a:spcBef>
          <a:spcPct val="20000"/>
        </a:spcBef>
        <a:buFont typeface="Arial"/>
        <a:buNone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4pPr>
      <a:lvl5pPr marL="502640" indent="-159731" algn="l" defTabSz="485055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93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fedor.poskriakov@lenzstaehelin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1080000" y="3103200"/>
            <a:ext cx="7117850" cy="118781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rgbClr val="3D3935"/>
                </a:solidFill>
              </a:rPr>
              <a:t>Switzerland</a:t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000" dirty="0" smtClean="0">
                <a:solidFill>
                  <a:srgbClr val="3D3935"/>
                </a:solidFill>
              </a:rPr>
              <a:t>Distribution </a:t>
            </a:r>
            <a:r>
              <a:rPr lang="en-US" sz="2000" dirty="0">
                <a:solidFill>
                  <a:srgbClr val="3D3935"/>
                </a:solidFill>
              </a:rPr>
              <a:t>of </a:t>
            </a:r>
            <a:r>
              <a:rPr lang="en-US" sz="2000" dirty="0" smtClean="0">
                <a:solidFill>
                  <a:srgbClr val="3D3935"/>
                </a:solidFill>
              </a:rPr>
              <a:t>Collective </a:t>
            </a:r>
            <a:r>
              <a:rPr lang="en-US" sz="2000" dirty="0">
                <a:solidFill>
                  <a:srgbClr val="3D3935"/>
                </a:solidFill>
              </a:rPr>
              <a:t>I</a:t>
            </a:r>
            <a:r>
              <a:rPr lang="en-US" sz="2000" dirty="0" smtClean="0">
                <a:solidFill>
                  <a:srgbClr val="3D3935"/>
                </a:solidFill>
              </a:rPr>
              <a:t>nvestment </a:t>
            </a:r>
            <a:r>
              <a:rPr lang="en-US" sz="2000" dirty="0">
                <a:solidFill>
                  <a:srgbClr val="3D3935"/>
                </a:solidFill>
              </a:rPr>
              <a:t>S</a:t>
            </a:r>
            <a:r>
              <a:rPr lang="en-US" sz="2000" dirty="0" smtClean="0">
                <a:solidFill>
                  <a:srgbClr val="3D3935"/>
                </a:solidFill>
              </a:rPr>
              <a:t>chemes (CIS) and Key Regulatory Developments</a:t>
            </a: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1600" dirty="0" smtClean="0">
                <a:solidFill>
                  <a:srgbClr val="3D3935"/>
                </a:solidFill>
              </a:rPr>
              <a:t>Fedor Poskriakov, Partner</a:t>
            </a: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1800" b="1" dirty="0" smtClean="0">
                <a:solidFill>
                  <a:srgbClr val="3D3935"/>
                </a:solidFill>
              </a:rPr>
              <a:t>AIMA Navigating Private Placement </a:t>
            </a:r>
            <a:r>
              <a:rPr lang="en-US" sz="1800" dirty="0" smtClean="0">
                <a:solidFill>
                  <a:srgbClr val="3D3935"/>
                </a:solidFill>
              </a:rPr>
              <a:t>| </a:t>
            </a:r>
            <a:r>
              <a:rPr lang="en-US" sz="1800" dirty="0" smtClean="0">
                <a:solidFill>
                  <a:srgbClr val="3D3935"/>
                </a:solidFill>
              </a:rPr>
              <a:t>Hong Kong </a:t>
            </a:r>
            <a:r>
              <a:rPr lang="en-US" sz="1800" dirty="0" smtClean="0">
                <a:solidFill>
                  <a:srgbClr val="3D3935"/>
                </a:solidFill>
              </a:rPr>
              <a:t>| 17 October 2017</a:t>
            </a:r>
            <a:endParaRPr lang="en-GB" sz="1800" dirty="0">
              <a:solidFill>
                <a:srgbClr val="3D393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1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CIS in </a:t>
            </a:r>
            <a:r>
              <a:rPr lang="en-US" dirty="0" smtClean="0"/>
              <a:t>Switzerland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0001" y="1420814"/>
                <a:ext cx="8359201" cy="4427537"/>
              </a:xfrm>
            </p:spPr>
            <p:txBody>
              <a:bodyPr/>
              <a:lstStyle/>
              <a:p>
                <a:pPr marL="355600" lvl="0" indent="-3556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b="1" dirty="0" smtClean="0"/>
                  <a:t>Determining status of investor – practical examples</a:t>
                </a:r>
              </a:p>
              <a:p>
                <a:pPr marL="0" lvl="0" indent="0">
                  <a:spcAft>
                    <a:spcPts val="600"/>
                  </a:spcAft>
                  <a:buNone/>
                </a:pPr>
                <a:endParaRPr lang="en-US" sz="1600" dirty="0"/>
              </a:p>
              <a:p>
                <a:pPr marL="714375" lvl="0" indent="-352425">
                  <a:spcAft>
                    <a:spcPts val="600"/>
                  </a:spcAft>
                  <a:buFont typeface="Times New Roman" panose="02020603050405020304" pitchFamily="18" charset="0"/>
                  <a:buChar char="–"/>
                </a:pPr>
                <a:r>
                  <a:rPr lang="en-US" sz="1600" i="1" dirty="0">
                    <a:solidFill>
                      <a:srgbClr val="AB2328"/>
                    </a:solidFill>
                  </a:rPr>
                  <a:t>Example </a:t>
                </a:r>
                <a:r>
                  <a:rPr lang="en-US" sz="1600" i="1" dirty="0" smtClean="0">
                    <a:solidFill>
                      <a:srgbClr val="AB2328"/>
                    </a:solidFill>
                  </a:rPr>
                  <a:t>2</a:t>
                </a:r>
                <a:endParaRPr lang="en-US" sz="1600" i="1" dirty="0">
                  <a:solidFill>
                    <a:srgbClr val="AB2328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H" sz="1600" dirty="0" smtClean="0">
                    <a:solidFill>
                      <a:srgbClr val="3D3935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1600" b="0" i="0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NWI</m:t>
                    </m:r>
                    <m:r>
                      <a:rPr lang="en-US" sz="1600" i="1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3D3935"/>
                    </a:solidFill>
                  </a:rPr>
                  <a:t> unregulated Qualified </a:t>
                </a:r>
                <a:r>
                  <a:rPr lang="en-US" sz="1600" dirty="0" smtClean="0"/>
                  <a:t>I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nvestor, provided that: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Written declaration (opting-in); and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Either (</a:t>
                </a:r>
                <a:r>
                  <a:rPr lang="en-US" sz="1600" b="1" dirty="0" smtClean="0"/>
                  <a:t>A</a:t>
                </a:r>
                <a:r>
                  <a:rPr lang="en-US" sz="1600" dirty="0" smtClean="0"/>
                  <a:t>) Net financial assets of CHF 500'000  and sophisticated (i.e., knowledge and experience) OR (</a:t>
                </a:r>
                <a:r>
                  <a:rPr lang="en-US" sz="1600" b="1" dirty="0" smtClean="0"/>
                  <a:t>B</a:t>
                </a:r>
                <a:r>
                  <a:rPr lang="en-US" sz="1600" dirty="0" smtClean="0"/>
                  <a:t>) Net wealth of CHF 5 million (of which up to CHF 2 million may be direct real estate investments)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H" sz="1600" dirty="0" err="1" smtClean="0">
                    <a:solidFill>
                      <a:srgbClr val="3D3935"/>
                    </a:solidFill>
                  </a:rPr>
                  <a:t>Same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requirements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to distribution as in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previous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example</a:t>
                </a:r>
                <a:endParaRPr lang="fr-CH" sz="1600" dirty="0" smtClean="0">
                  <a:solidFill>
                    <a:srgbClr val="3D3935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fr-CH" sz="1600" dirty="0">
                  <a:solidFill>
                    <a:srgbClr val="3D3935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If the conditions are </a:t>
                </a:r>
                <a:r>
                  <a:rPr lang="en-US" sz="1600" u="sng" dirty="0" smtClean="0">
                    <a:solidFill>
                      <a:srgbClr val="3D3935"/>
                    </a:solidFill>
                  </a:rPr>
                  <a:t>not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 met, distribution limited to: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Swiss CIS not dedicated to Qualified Investors, and/or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Foreign CIS approved by FINMA for distribution to non-qualified investors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0001" y="1420814"/>
                <a:ext cx="8359201" cy="4427537"/>
              </a:xfrm>
              <a:blipFill rotWithShape="1">
                <a:blip r:embed="rId2"/>
                <a:stretch>
                  <a:fillRect l="-219" t="-413" r="-65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10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512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Examples</a:t>
            </a:r>
            <a:r>
              <a:rPr lang="fr-CH" dirty="0" smtClean="0"/>
              <a:t> - distribution / marketing scenarios 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19056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regulated financial intermediary who further distributes to NQI with no discretionary or advisory </a:t>
            </a:r>
            <a:r>
              <a:rPr lang="en-US" sz="1600" b="1" dirty="0" smtClean="0"/>
              <a:t>agreement</a:t>
            </a:r>
            <a:endParaRPr lang="en-US" sz="1600" b="1" dirty="0"/>
          </a:p>
          <a:p>
            <a:endParaRPr lang="fr-CH" dirty="0"/>
          </a:p>
        </p:txBody>
      </p:sp>
      <p:sp>
        <p:nvSpPr>
          <p:cNvPr id="5" name="Oval 4"/>
          <p:cNvSpPr/>
          <p:nvPr/>
        </p:nvSpPr>
        <p:spPr>
          <a:xfrm>
            <a:off x="596539" y="3056041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val 6"/>
          <p:cNvSpPr/>
          <p:nvPr/>
        </p:nvSpPr>
        <p:spPr>
          <a:xfrm>
            <a:off x="3544390" y="3025559"/>
            <a:ext cx="1593669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7"/>
          <p:cNvSpPr/>
          <p:nvPr/>
        </p:nvSpPr>
        <p:spPr>
          <a:xfrm>
            <a:off x="6392092" y="3025557"/>
            <a:ext cx="1602378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2172788" y="3552427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9" name="Straight Connector 22"/>
          <p:cNvCxnSpPr/>
          <p:nvPr/>
        </p:nvCxnSpPr>
        <p:spPr>
          <a:xfrm>
            <a:off x="1384664" y="4356693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" name="Straight Arrow Connector 24"/>
          <p:cNvCxnSpPr/>
          <p:nvPr/>
        </p:nvCxnSpPr>
        <p:spPr>
          <a:xfrm flipV="1">
            <a:off x="7193281" y="4079299"/>
            <a:ext cx="0" cy="27739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1" name="TextBox 25"/>
          <p:cNvSpPr txBox="1"/>
          <p:nvPr/>
        </p:nvSpPr>
        <p:spPr>
          <a:xfrm>
            <a:off x="783773" y="340637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Fund Promoter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3997234" y="3401475"/>
            <a:ext cx="58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Bank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6631580" y="3401477"/>
            <a:ext cx="1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NQI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2245328" y="327043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No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5" name="Content Placeholder 29"/>
          <p:cNvSpPr txBox="1">
            <a:spLocks/>
          </p:cNvSpPr>
          <p:nvPr/>
        </p:nvSpPr>
        <p:spPr>
          <a:xfrm>
            <a:off x="5276850" y="3353591"/>
            <a:ext cx="97456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</a:t>
            </a:r>
            <a:r>
              <a:rPr kumimoji="0" lang="de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NQI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2678065" y="4125861"/>
            <a:ext cx="35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NQI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587500" y="2276043"/>
            <a:ext cx="22796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endParaRPr lang="de-CH" sz="140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4737101" y="2268320"/>
            <a:ext cx="26289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of 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only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cxnSp>
        <p:nvCxnSpPr>
          <p:cNvPr id="19" name="Straight Arrow Connector 24"/>
          <p:cNvCxnSpPr/>
          <p:nvPr/>
        </p:nvCxnSpPr>
        <p:spPr>
          <a:xfrm flipH="1" flipV="1">
            <a:off x="1391013" y="4075851"/>
            <a:ext cx="4829" cy="28084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40691" y="4524518"/>
            <a:ext cx="76965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Distribution of registered foreign </a:t>
            </a:r>
            <a:r>
              <a:rPr lang="en-US" sz="1400" dirty="0" smtClean="0">
                <a:solidFill>
                  <a:srgbClr val="3D3935"/>
                </a:solidFill>
              </a:rPr>
              <a:t>CIS and </a:t>
            </a:r>
            <a:r>
              <a:rPr lang="en-US" sz="1400" dirty="0">
                <a:solidFill>
                  <a:srgbClr val="3D3935"/>
                </a:solidFill>
              </a:rPr>
              <a:t>Swiss domiciled funds </a:t>
            </a:r>
            <a:r>
              <a:rPr lang="en-US" sz="1400" dirty="0" smtClean="0">
                <a:solidFill>
                  <a:srgbClr val="3D3935"/>
                </a:solidFill>
              </a:rPr>
              <a:t>only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FINMA approval of foreign CIS required (may not be available to all foreign CIS, subject to strict regulatory requirements)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Appointment of Swiss Representative and Swiss Paying Agent </a:t>
            </a:r>
            <a:r>
              <a:rPr lang="en-US" sz="1400" dirty="0" smtClean="0">
                <a:solidFill>
                  <a:srgbClr val="3D3935"/>
                </a:solidFill>
              </a:rPr>
              <a:t>mandatory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Entering into a Distribution Agreement in accordance with the SFAMA model distribution agreement for NQI </a:t>
            </a:r>
            <a:r>
              <a:rPr lang="en-US" sz="1400" dirty="0" smtClean="0">
                <a:solidFill>
                  <a:srgbClr val="3D3935"/>
                </a:solidFill>
              </a:rPr>
              <a:t>("SFAMA </a:t>
            </a:r>
            <a:r>
              <a:rPr lang="en-US" sz="1400" dirty="0">
                <a:solidFill>
                  <a:srgbClr val="3D3935"/>
                </a:solidFill>
              </a:rPr>
              <a:t>NQI </a:t>
            </a:r>
            <a:r>
              <a:rPr lang="en-US" sz="1400" dirty="0" smtClean="0">
                <a:solidFill>
                  <a:srgbClr val="3D3935"/>
                </a:solidFill>
              </a:rPr>
              <a:t>Agreement")</a:t>
            </a:r>
            <a:endParaRPr lang="en-US" sz="1400" dirty="0">
              <a:solidFill>
                <a:srgbClr val="3D3935"/>
              </a:solidFill>
            </a:endParaRPr>
          </a:p>
        </p:txBody>
      </p:sp>
      <p:cxnSp>
        <p:nvCxnSpPr>
          <p:cNvPr id="21" name="Straight Arrow Connector 9"/>
          <p:cNvCxnSpPr>
            <a:endCxn id="7" idx="2"/>
          </p:cNvCxnSpPr>
          <p:nvPr/>
        </p:nvCxnSpPr>
        <p:spPr>
          <a:xfrm>
            <a:off x="5138059" y="3552427"/>
            <a:ext cx="125403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11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0604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24033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to regulated financial intermediary who further distributes to non-regulated QI with no discretionary or advisory agreement</a:t>
            </a:r>
            <a:endParaRPr lang="fr-CH" b="1" dirty="0"/>
          </a:p>
        </p:txBody>
      </p:sp>
      <p:sp>
        <p:nvSpPr>
          <p:cNvPr id="5" name="Oval 4"/>
          <p:cNvSpPr/>
          <p:nvPr/>
        </p:nvSpPr>
        <p:spPr>
          <a:xfrm>
            <a:off x="831489" y="3245788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val 6"/>
          <p:cNvSpPr/>
          <p:nvPr/>
        </p:nvSpPr>
        <p:spPr>
          <a:xfrm>
            <a:off x="3779340" y="3184825"/>
            <a:ext cx="1593669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7"/>
          <p:cNvSpPr/>
          <p:nvPr/>
        </p:nvSpPr>
        <p:spPr>
          <a:xfrm>
            <a:off x="6627042" y="3184824"/>
            <a:ext cx="1602378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2407738" y="3711693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11"/>
          <p:cNvCxnSpPr>
            <a:stCxn id="6" idx="6"/>
          </p:cNvCxnSpPr>
          <p:nvPr/>
        </p:nvCxnSpPr>
        <p:spPr>
          <a:xfrm flipV="1">
            <a:off x="5373009" y="3711694"/>
            <a:ext cx="1254035" cy="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" name="Straight Connector 22"/>
          <p:cNvCxnSpPr/>
          <p:nvPr/>
        </p:nvCxnSpPr>
        <p:spPr>
          <a:xfrm>
            <a:off x="1619614" y="4530847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" name="Straight Arrow Connector 24"/>
          <p:cNvCxnSpPr/>
          <p:nvPr/>
        </p:nvCxnSpPr>
        <p:spPr>
          <a:xfrm flipV="1">
            <a:off x="7428231" y="4238564"/>
            <a:ext cx="0" cy="29228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2" name="TextBox 26"/>
          <p:cNvSpPr txBox="1"/>
          <p:nvPr/>
        </p:nvSpPr>
        <p:spPr>
          <a:xfrm>
            <a:off x="3990160" y="3542657"/>
            <a:ext cx="116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Bank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6783796" y="3449110"/>
            <a:ext cx="128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non-</a:t>
            </a:r>
            <a:r>
              <a:rPr lang="de-CH" sz="1400" b="0" dirty="0" err="1">
                <a:solidFill>
                  <a:srgbClr val="3D3935"/>
                </a:solidFill>
                <a:ea typeface="+mn-ea"/>
                <a:cs typeface="+mn-cs"/>
              </a:rPr>
              <a:t>regulated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 QI</a:t>
            </a: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2430789" y="337747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No 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5" name="Content Placeholder 29"/>
          <p:cNvSpPr txBox="1">
            <a:spLocks/>
          </p:cNvSpPr>
          <p:nvPr/>
        </p:nvSpPr>
        <p:spPr>
          <a:xfrm>
            <a:off x="5284503" y="3231385"/>
            <a:ext cx="1474453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regulated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QI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619612" y="2191975"/>
            <a:ext cx="27389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4719280" y="2187427"/>
            <a:ext cx="35291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registered and non-registered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999033" y="34495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Promoter</a:t>
            </a:r>
          </a:p>
        </p:txBody>
      </p:sp>
      <p:cxnSp>
        <p:nvCxnSpPr>
          <p:cNvPr id="19" name="Straight Arrow Connector 24"/>
          <p:cNvCxnSpPr/>
          <p:nvPr/>
        </p:nvCxnSpPr>
        <p:spPr>
          <a:xfrm flipV="1">
            <a:off x="1619612" y="4238564"/>
            <a:ext cx="0" cy="29228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31620" y="4773621"/>
            <a:ext cx="7816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Distribution of registered and non-registered foreign </a:t>
            </a:r>
            <a:r>
              <a:rPr lang="en-US" sz="1400" dirty="0" smtClean="0">
                <a:solidFill>
                  <a:srgbClr val="3D3935"/>
                </a:solidFill>
              </a:rPr>
              <a:t>CIS and </a:t>
            </a:r>
            <a:r>
              <a:rPr lang="en-US" sz="1400" dirty="0">
                <a:solidFill>
                  <a:srgbClr val="3D3935"/>
                </a:solidFill>
              </a:rPr>
              <a:t>Swiss domiciled </a:t>
            </a:r>
            <a:r>
              <a:rPr lang="en-US" sz="1400" dirty="0" smtClean="0">
                <a:solidFill>
                  <a:srgbClr val="3D3935"/>
                </a:solidFill>
              </a:rPr>
              <a:t>CIS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Appointment of Swiss Representative and Swiss Paying Agent </a:t>
            </a:r>
            <a:r>
              <a:rPr lang="en-US" sz="1400" dirty="0" smtClean="0">
                <a:solidFill>
                  <a:srgbClr val="3D3935"/>
                </a:solidFill>
              </a:rPr>
              <a:t>mandatory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Entering into a Distribution Agreement in accordance with the SFAMA model distribution agreement for non-regulated QI </a:t>
            </a:r>
            <a:r>
              <a:rPr lang="en-US" sz="1400" dirty="0" smtClean="0">
                <a:solidFill>
                  <a:srgbClr val="3D3935"/>
                </a:solidFill>
              </a:rPr>
              <a:t>("SFAMA </a:t>
            </a:r>
            <a:r>
              <a:rPr lang="en-US" sz="1400" dirty="0">
                <a:solidFill>
                  <a:srgbClr val="3D3935"/>
                </a:solidFill>
              </a:rPr>
              <a:t>QI </a:t>
            </a:r>
            <a:r>
              <a:rPr lang="en-US" sz="1400" dirty="0" smtClean="0">
                <a:solidFill>
                  <a:srgbClr val="3D3935"/>
                </a:solidFill>
              </a:rPr>
              <a:t>Agreement")</a:t>
            </a:r>
            <a:endParaRPr lang="en-US" sz="1400" dirty="0">
              <a:solidFill>
                <a:srgbClr val="3D3935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12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8075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9960" y="1423669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</a:t>
            </a:r>
            <a:r>
              <a:rPr lang="en-US" sz="1600" b="1" dirty="0" smtClean="0"/>
              <a:t>IFA </a:t>
            </a:r>
            <a:r>
              <a:rPr lang="en-US" sz="1600" b="1" dirty="0"/>
              <a:t>with discretionary or advisory agreement with </a:t>
            </a:r>
            <a:r>
              <a:rPr lang="en-US" sz="1600" b="1" dirty="0" smtClean="0"/>
              <a:t>NQI</a:t>
            </a:r>
            <a:endParaRPr lang="en-US" sz="1600" b="1" dirty="0"/>
          </a:p>
        </p:txBody>
      </p:sp>
      <p:sp>
        <p:nvSpPr>
          <p:cNvPr id="6" name="Oval 4"/>
          <p:cNvSpPr/>
          <p:nvPr/>
        </p:nvSpPr>
        <p:spPr>
          <a:xfrm>
            <a:off x="925707" y="2553065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0828" y="2537519"/>
            <a:ext cx="1811301" cy="1008323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2664" y="2556601"/>
            <a:ext cx="1830513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1" name="Straight Connector 20"/>
          <p:cNvCxnSpPr>
            <a:stCxn id="6" idx="4"/>
          </p:cNvCxnSpPr>
          <p:nvPr/>
        </p:nvCxnSpPr>
        <p:spPr>
          <a:xfrm>
            <a:off x="1713831" y="3545842"/>
            <a:ext cx="0" cy="16681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Straight Connector 22"/>
          <p:cNvCxnSpPr/>
          <p:nvPr/>
        </p:nvCxnSpPr>
        <p:spPr>
          <a:xfrm>
            <a:off x="1704780" y="3721708"/>
            <a:ext cx="28460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Straight Arrow Connector 24"/>
          <p:cNvCxnSpPr/>
          <p:nvPr/>
        </p:nvCxnSpPr>
        <p:spPr>
          <a:xfrm flipV="1">
            <a:off x="4542222" y="3502923"/>
            <a:ext cx="0" cy="20973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4" name="TextBox 26"/>
          <p:cNvSpPr txBox="1"/>
          <p:nvPr/>
        </p:nvSpPr>
        <p:spPr>
          <a:xfrm>
            <a:off x="3767801" y="2901477"/>
            <a:ext cx="157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Self-regulated IFA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6805554" y="2691826"/>
            <a:ext cx="1619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NQI with discretionary or advisory agreement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386515" y="2784563"/>
            <a:ext cx="136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</a:t>
            </a:r>
            <a:endParaRPr lang="de-CH" sz="1200" b="0" baseline="3000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Content Placeholder 29"/>
          <p:cNvSpPr txBox="1">
            <a:spLocks/>
          </p:cNvSpPr>
          <p:nvPr/>
        </p:nvSpPr>
        <p:spPr>
          <a:xfrm>
            <a:off x="5337705" y="2755326"/>
            <a:ext cx="1474453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362534" y="3771993"/>
            <a:ext cx="353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unregulated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Qualified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Investor,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subject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conditions</a:t>
            </a: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19578" y="1929277"/>
            <a:ext cx="28477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CIS (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subject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the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above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)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758956" y="1927575"/>
            <a:ext cx="326194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1099521" y="2787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</a:t>
            </a:r>
            <a:r>
              <a:rPr lang="de-CH" sz="1400" b="0" dirty="0" smtClean="0">
                <a:solidFill>
                  <a:srgbClr val="3D3935"/>
                </a:solidFill>
              </a:rPr>
              <a:t>Promoter</a:t>
            </a:r>
            <a:endParaRPr lang="de-CH" sz="1400" b="0" dirty="0">
              <a:solidFill>
                <a:srgbClr val="3D393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3758" y="4405893"/>
            <a:ext cx="8574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Appointment </a:t>
            </a:r>
            <a:r>
              <a:rPr lang="en-US" sz="1400" dirty="0">
                <a:solidFill>
                  <a:srgbClr val="3D3935"/>
                </a:solidFill>
              </a:rPr>
              <a:t>of Swiss </a:t>
            </a:r>
            <a:r>
              <a:rPr lang="en-US" sz="1400" dirty="0" smtClean="0">
                <a:solidFill>
                  <a:srgbClr val="3D3935"/>
                </a:solidFill>
              </a:rPr>
              <a:t>representative </a:t>
            </a:r>
            <a:r>
              <a:rPr lang="en-US" sz="1400" dirty="0">
                <a:solidFill>
                  <a:srgbClr val="3D3935"/>
                </a:solidFill>
              </a:rPr>
              <a:t>and Swiss </a:t>
            </a:r>
            <a:r>
              <a:rPr lang="en-US" sz="1400" dirty="0" smtClean="0">
                <a:solidFill>
                  <a:srgbClr val="3D3935"/>
                </a:solidFill>
              </a:rPr>
              <a:t>paying agent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Written self-certification by IFA (including (a) use of CIS information by IFA for only client that are Qis, and (b) certification as to IFA status)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u="sng" dirty="0">
                <a:solidFill>
                  <a:srgbClr val="3D3935"/>
                </a:solidFill>
              </a:rPr>
              <a:t>No</a:t>
            </a:r>
            <a:r>
              <a:rPr lang="en-US" sz="1400" dirty="0">
                <a:solidFill>
                  <a:srgbClr val="3D3935"/>
                </a:solidFill>
              </a:rPr>
              <a:t> </a:t>
            </a:r>
            <a:r>
              <a:rPr lang="en-US" sz="1400" dirty="0" smtClean="0">
                <a:solidFill>
                  <a:srgbClr val="3D3935"/>
                </a:solidFill>
              </a:rPr>
              <a:t>conclusion of a distribution agreement with the IFA, but written self-certification required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de-CH" sz="1400" dirty="0" smtClean="0">
                <a:solidFill>
                  <a:srgbClr val="3D3935"/>
                </a:solidFill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</a:rPr>
              <a:t>agreement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</a:rPr>
              <a:t>with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</a:rPr>
              <a:t>the</a:t>
            </a:r>
            <a:r>
              <a:rPr lang="de-CH" sz="1400" dirty="0" smtClean="0">
                <a:solidFill>
                  <a:srgbClr val="3D3935"/>
                </a:solidFill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</a:rPr>
              <a:t>representative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>
                <a:solidFill>
                  <a:srgbClr val="3D3935"/>
                </a:solidFill>
              </a:rPr>
              <a:t>in </a:t>
            </a:r>
            <a:r>
              <a:rPr lang="de-CH" sz="1400" dirty="0" err="1">
                <a:solidFill>
                  <a:srgbClr val="3D3935"/>
                </a:solidFill>
              </a:rPr>
              <a:t>accordance</a:t>
            </a:r>
            <a:r>
              <a:rPr lang="de-CH" sz="1400" dirty="0">
                <a:solidFill>
                  <a:srgbClr val="3D3935"/>
                </a:solidFill>
              </a:rPr>
              <a:t> </a:t>
            </a:r>
            <a:r>
              <a:rPr lang="de-CH" sz="1400" dirty="0" err="1">
                <a:solidFill>
                  <a:srgbClr val="3D3935"/>
                </a:solidFill>
              </a:rPr>
              <a:t>with</a:t>
            </a:r>
            <a:r>
              <a:rPr lang="de-CH" sz="1400" dirty="0">
                <a:solidFill>
                  <a:srgbClr val="3D3935"/>
                </a:solidFill>
              </a:rPr>
              <a:t> </a:t>
            </a:r>
            <a:r>
              <a:rPr lang="de-CH" sz="1400" dirty="0" err="1">
                <a:solidFill>
                  <a:srgbClr val="3D3935"/>
                </a:solidFill>
              </a:rPr>
              <a:t>the</a:t>
            </a:r>
            <a:r>
              <a:rPr lang="de-CH" sz="1400" dirty="0">
                <a:solidFill>
                  <a:srgbClr val="3D3935"/>
                </a:solidFill>
              </a:rPr>
              <a:t> SFAMA QI </a:t>
            </a:r>
            <a:r>
              <a:rPr lang="de-CH" sz="1400" dirty="0" smtClean="0">
                <a:solidFill>
                  <a:srgbClr val="3D3935"/>
                </a:solidFill>
              </a:rPr>
              <a:t>Agreement</a:t>
            </a:r>
            <a:r>
              <a:rPr lang="en-US" sz="1400" dirty="0">
                <a:solidFill>
                  <a:srgbClr val="3D3935"/>
                </a:solidFill>
              </a:rPr>
              <a:t> </a:t>
            </a:r>
            <a:r>
              <a:rPr lang="en-US" sz="1400" dirty="0" smtClean="0">
                <a:solidFill>
                  <a:srgbClr val="3D3935"/>
                </a:solidFill>
              </a:rPr>
              <a:t>(Fund Promoter)</a:t>
            </a:r>
            <a:endParaRPr lang="de-CH" sz="1400" dirty="0">
              <a:solidFill>
                <a:srgbClr val="3D3935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6" y="2975989"/>
            <a:ext cx="1244560" cy="1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06" y="2989635"/>
            <a:ext cx="1244560" cy="1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13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4017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  <a:endParaRPr lang="fr-CH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27165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a private investment structure (</a:t>
            </a:r>
            <a:r>
              <a:rPr lang="en-US" sz="1600" b="1" dirty="0" smtClean="0"/>
              <a:t>Article </a:t>
            </a:r>
            <a:r>
              <a:rPr lang="en-US" sz="1600" b="1" dirty="0"/>
              <a:t>6a CISO</a:t>
            </a:r>
            <a:r>
              <a:rPr lang="en-US" sz="1600" b="1" dirty="0" smtClean="0"/>
              <a:t>)</a:t>
            </a:r>
            <a:endParaRPr lang="en-US" b="1" dirty="0"/>
          </a:p>
          <a:p>
            <a:endParaRPr lang="fr-CH" dirty="0"/>
          </a:p>
        </p:txBody>
      </p:sp>
      <p:sp>
        <p:nvSpPr>
          <p:cNvPr id="6" name="Oval 4"/>
          <p:cNvSpPr/>
          <p:nvPr/>
        </p:nvSpPr>
        <p:spPr>
          <a:xfrm>
            <a:off x="959711" y="3149434"/>
            <a:ext cx="1576251" cy="992777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6008" y="3016251"/>
            <a:ext cx="1811301" cy="1195811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1342" y="3125397"/>
            <a:ext cx="1602378" cy="1053739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>
            <a:off x="2522038" y="3653441"/>
            <a:ext cx="4219304" cy="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1" name="Straight Connector 20"/>
          <p:cNvCxnSpPr/>
          <p:nvPr/>
        </p:nvCxnSpPr>
        <p:spPr>
          <a:xfrm flipH="1">
            <a:off x="1733913" y="4142211"/>
            <a:ext cx="1" cy="2610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Straight Connector 22"/>
          <p:cNvCxnSpPr/>
          <p:nvPr/>
        </p:nvCxnSpPr>
        <p:spPr>
          <a:xfrm>
            <a:off x="1736845" y="4403229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Straight Arrow Connector 24"/>
          <p:cNvCxnSpPr/>
          <p:nvPr/>
        </p:nvCxnSpPr>
        <p:spPr>
          <a:xfrm flipH="1" flipV="1">
            <a:off x="7542532" y="4157255"/>
            <a:ext cx="1464" cy="2459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4" name="TextBox 26"/>
          <p:cNvSpPr txBox="1"/>
          <p:nvPr/>
        </p:nvSpPr>
        <p:spPr>
          <a:xfrm>
            <a:off x="3776073" y="3104886"/>
            <a:ext cx="157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Private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investment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structure</a:t>
            </a: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(Art. 6a CISO)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6911334" y="3470493"/>
            <a:ext cx="128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HNWI</a:t>
            </a:r>
            <a:endParaRPr lang="de-CH" sz="1400" b="0" baseline="3000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809042" y="2054599"/>
            <a:ext cx="35798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registered and non-registered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and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539750" y="4978127"/>
            <a:ext cx="7607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rgbClr val="C00000"/>
              </a:buClr>
              <a:buFont typeface="Times New Roman" panose="02020603050405020304" pitchFamily="18" charset="0"/>
              <a:buChar char="˗"/>
              <a:defRPr sz="1400">
                <a:solidFill>
                  <a:srgbClr val="4B4B4A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de-CH" dirty="0" err="1">
                <a:solidFill>
                  <a:srgbClr val="3D3935"/>
                </a:solidFill>
              </a:rPr>
              <a:t>Appointment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of</a:t>
            </a:r>
            <a:r>
              <a:rPr lang="de-CH" dirty="0">
                <a:solidFill>
                  <a:srgbClr val="3D3935"/>
                </a:solidFill>
              </a:rPr>
              <a:t> Swiss </a:t>
            </a:r>
            <a:r>
              <a:rPr lang="de-CH" dirty="0" err="1" smtClean="0">
                <a:solidFill>
                  <a:srgbClr val="3D3935"/>
                </a:solidFill>
              </a:rPr>
              <a:t>representative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>
                <a:solidFill>
                  <a:srgbClr val="3D3935"/>
                </a:solidFill>
              </a:rPr>
              <a:t>and Swiss </a:t>
            </a:r>
            <a:r>
              <a:rPr lang="de-CH" dirty="0" err="1" smtClean="0">
                <a:solidFill>
                  <a:srgbClr val="3D3935"/>
                </a:solidFill>
              </a:rPr>
              <a:t>paying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agent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mandatory</a:t>
            </a:r>
            <a:endParaRPr lang="de-CH" dirty="0">
              <a:solidFill>
                <a:srgbClr val="3D3935"/>
              </a:solidFill>
            </a:endParaRPr>
          </a:p>
          <a:p>
            <a:pPr>
              <a:spcAft>
                <a:spcPts val="600"/>
              </a:spcAft>
            </a:pPr>
            <a:r>
              <a:rPr lang="de-CH" dirty="0" smtClean="0">
                <a:solidFill>
                  <a:srgbClr val="3D3935"/>
                </a:solidFill>
              </a:rPr>
              <a:t>Distribution </a:t>
            </a:r>
            <a:r>
              <a:rPr lang="de-CH" dirty="0" err="1" smtClean="0">
                <a:solidFill>
                  <a:srgbClr val="3D3935"/>
                </a:solidFill>
              </a:rPr>
              <a:t>agreement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>
                <a:solidFill>
                  <a:srgbClr val="3D3935"/>
                </a:solidFill>
              </a:rPr>
              <a:t>in </a:t>
            </a:r>
            <a:r>
              <a:rPr lang="de-CH" dirty="0" err="1">
                <a:solidFill>
                  <a:srgbClr val="3D3935"/>
                </a:solidFill>
              </a:rPr>
              <a:t>accordance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with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the</a:t>
            </a:r>
            <a:r>
              <a:rPr lang="de-CH" dirty="0">
                <a:solidFill>
                  <a:srgbClr val="3D3935"/>
                </a:solidFill>
              </a:rPr>
              <a:t> SFAMA QI </a:t>
            </a:r>
            <a:r>
              <a:rPr lang="de-CH" dirty="0" smtClean="0">
                <a:solidFill>
                  <a:srgbClr val="3D3935"/>
                </a:solidFill>
              </a:rPr>
              <a:t>Agreement</a:t>
            </a:r>
          </a:p>
          <a:p>
            <a:pPr>
              <a:spcAft>
                <a:spcPts val="600"/>
              </a:spcAft>
            </a:pPr>
            <a:r>
              <a:rPr lang="de-CH" dirty="0" err="1" smtClean="0">
                <a:solidFill>
                  <a:srgbClr val="3D3935"/>
                </a:solidFill>
              </a:rPr>
              <a:t>Verification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of</a:t>
            </a:r>
            <a:r>
              <a:rPr lang="de-CH" dirty="0" smtClean="0">
                <a:solidFill>
                  <a:srgbClr val="3D3935"/>
                </a:solidFill>
              </a:rPr>
              <a:t>, </a:t>
            </a:r>
            <a:r>
              <a:rPr lang="de-CH" dirty="0" err="1" smtClean="0">
                <a:solidFill>
                  <a:srgbClr val="3D3935"/>
                </a:solidFill>
              </a:rPr>
              <a:t>and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certification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of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status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by</a:t>
            </a:r>
            <a:r>
              <a:rPr lang="de-CH" dirty="0" smtClean="0">
                <a:solidFill>
                  <a:srgbClr val="3D3935"/>
                </a:solidFill>
              </a:rPr>
              <a:t>, private </a:t>
            </a:r>
            <a:r>
              <a:rPr lang="de-CH" dirty="0" err="1" smtClean="0">
                <a:solidFill>
                  <a:srgbClr val="3D3935"/>
                </a:solidFill>
              </a:rPr>
              <a:t>investment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structure</a:t>
            </a:r>
            <a:r>
              <a:rPr lang="de-CH" dirty="0" smtClean="0">
                <a:solidFill>
                  <a:srgbClr val="3D3935"/>
                </a:solidFill>
              </a:rPr>
              <a:t> in </a:t>
            </a:r>
            <a:r>
              <a:rPr lang="de-CH" dirty="0" err="1" smtClean="0">
                <a:solidFill>
                  <a:srgbClr val="3D3935"/>
                </a:solidFill>
              </a:rPr>
              <a:t>accordance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with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Article</a:t>
            </a:r>
            <a:r>
              <a:rPr lang="en-US" dirty="0" smtClean="0">
                <a:solidFill>
                  <a:srgbClr val="3D3935"/>
                </a:solidFill>
              </a:rPr>
              <a:t> 6a CISO</a:t>
            </a:r>
            <a:endParaRPr lang="en-US" dirty="0">
              <a:solidFill>
                <a:srgbClr val="3D3935"/>
              </a:solidFill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33913" y="4473079"/>
            <a:ext cx="580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b="0" dirty="0" err="1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non-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regulated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Qualified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Investor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dirty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119683" y="33791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Promoter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14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9988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765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Timing </a:t>
            </a:r>
            <a:r>
              <a:rPr lang="en-US" sz="1600" dirty="0"/>
              <a:t>of </a:t>
            </a:r>
            <a:r>
              <a:rPr lang="en-US" sz="1600" dirty="0" smtClean="0"/>
              <a:t>appointment </a:t>
            </a:r>
            <a:r>
              <a:rPr lang="en-US" sz="1600" dirty="0"/>
              <a:t>of the Swiss </a:t>
            </a:r>
            <a:r>
              <a:rPr lang="en-US" sz="1600" dirty="0" smtClean="0"/>
              <a:t>representative </a:t>
            </a:r>
            <a:r>
              <a:rPr lang="en-US" sz="1600" dirty="0"/>
              <a:t>and </a:t>
            </a:r>
            <a:r>
              <a:rPr lang="en-US" sz="1600" dirty="0" smtClean="0"/>
              <a:t>paying agents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Trigger</a:t>
            </a:r>
            <a:r>
              <a:rPr lang="en-US" sz="1600" dirty="0"/>
              <a:t>: "</a:t>
            </a:r>
            <a:r>
              <a:rPr lang="en-US" sz="1600" dirty="0" smtClean="0"/>
              <a:t>Distribution"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Special case of "pre-marketing/sales</a:t>
            </a:r>
            <a:r>
              <a:rPr lang="en-US" sz="1600" dirty="0"/>
              <a:t>" </a:t>
            </a:r>
            <a:r>
              <a:rPr lang="en-US" sz="1600" dirty="0" smtClean="0"/>
              <a:t>activities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Compliance with SFAMA Distribution Rules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Role </a:t>
            </a:r>
            <a:r>
              <a:rPr lang="en-US" sz="1600" dirty="0"/>
              <a:t>of </a:t>
            </a:r>
            <a:r>
              <a:rPr lang="en-US" sz="1600" dirty="0" smtClean="0"/>
              <a:t>Swiss paying agent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Role </a:t>
            </a:r>
            <a:r>
              <a:rPr lang="en-US" sz="1600" dirty="0"/>
              <a:t>of foreign </a:t>
            </a:r>
            <a:r>
              <a:rPr lang="en-US" sz="1600" dirty="0" smtClean="0"/>
              <a:t>custodian </a:t>
            </a:r>
            <a:r>
              <a:rPr lang="en-US" sz="1600" dirty="0"/>
              <a:t>and </a:t>
            </a:r>
            <a:r>
              <a:rPr lang="en-US" sz="1600" dirty="0" smtClean="0"/>
              <a:t>transfer agent (if any)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Termination of:</a:t>
            </a:r>
            <a:endParaRPr lang="fr-CH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Distribution agreement?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Representation agreement / Paying agency agreement</a:t>
            </a:r>
            <a:r>
              <a:rPr lang="en-US" sz="1600" dirty="0"/>
              <a:t>?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"Swiss Information" for the distribution to unregulated QI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Contents and format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Trailer fees / rebates mandatory disclosures</a:t>
            </a:r>
            <a:endParaRPr lang="fr-CH" sz="1600" dirty="0"/>
          </a:p>
          <a:p>
            <a:endParaRPr lang="fr-CH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Frequent</a:t>
            </a:r>
            <a:r>
              <a:rPr lang="fr-CH" dirty="0" smtClean="0"/>
              <a:t> questions – distribution</a:t>
            </a:r>
            <a:endParaRPr lang="fr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15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 smtClean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1000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Managed</a:t>
            </a:r>
            <a:r>
              <a:rPr lang="fr-CH" dirty="0" smtClean="0"/>
              <a:t> </a:t>
            </a:r>
            <a:r>
              <a:rPr lang="fr-CH" dirty="0" err="1" smtClean="0"/>
              <a:t>accounts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Managed account = financial service, not a financial product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Cross-border offering of services requirements: </a:t>
            </a:r>
            <a:endParaRPr lang="en-US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No registration, approval or licensing in Switzerland, provided that: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 </a:t>
            </a:r>
            <a:r>
              <a:rPr lang="fr-CH" sz="1600" dirty="0" err="1" smtClean="0"/>
              <a:t>presence</a:t>
            </a:r>
            <a:r>
              <a:rPr lang="fr-CH" sz="1600" dirty="0" smtClean="0"/>
              <a:t> in </a:t>
            </a:r>
            <a:r>
              <a:rPr lang="fr-CH" sz="1600" dirty="0" err="1" smtClean="0"/>
              <a:t>Switzerland</a:t>
            </a:r>
            <a:r>
              <a:rPr lang="fr-CH" sz="1600" dirty="0" smtClean="0"/>
              <a:t> (i.e., no </a:t>
            </a:r>
            <a:r>
              <a:rPr lang="fr-CH" sz="1600" dirty="0" err="1" smtClean="0"/>
              <a:t>representative</a:t>
            </a:r>
            <a:r>
              <a:rPr lang="fr-CH" sz="1600" dirty="0" smtClean="0"/>
              <a:t> office, or </a:t>
            </a:r>
            <a:r>
              <a:rPr lang="fr-CH" sz="1600" dirty="0" err="1" smtClean="0"/>
              <a:t>branch</a:t>
            </a:r>
            <a:r>
              <a:rPr lang="fr-CH" sz="1600" dirty="0" smtClean="0"/>
              <a:t>)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Not a </a:t>
            </a:r>
            <a:r>
              <a:rPr lang="fr-CH" sz="1600" dirty="0" err="1" smtClean="0"/>
              <a:t>remote</a:t>
            </a:r>
            <a:r>
              <a:rPr lang="fr-CH" sz="1600" dirty="0" smtClean="0"/>
              <a:t> </a:t>
            </a:r>
            <a:r>
              <a:rPr lang="fr-CH" sz="1600" dirty="0" err="1" smtClean="0"/>
              <a:t>member</a:t>
            </a:r>
            <a:r>
              <a:rPr lang="fr-CH" sz="1600" dirty="0" smtClean="0"/>
              <a:t> of </a:t>
            </a:r>
            <a:r>
              <a:rPr lang="fr-CH" sz="1600" dirty="0" err="1" smtClean="0"/>
              <a:t>Swiss</a:t>
            </a:r>
            <a:r>
              <a:rPr lang="fr-CH" sz="1600" dirty="0" smtClean="0"/>
              <a:t> exchange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 marketing of consumer </a:t>
            </a:r>
            <a:r>
              <a:rPr lang="fr-CH" sz="1600" dirty="0" err="1" smtClean="0"/>
              <a:t>loans</a:t>
            </a:r>
            <a:endParaRPr lang="fr-CH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Facts-driven analysis of offering to make sure that only financial service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Marketing of "strategies"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Management of client's assets on the basis of powers of attorney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Consumer protection limitations (i.e., governing law, forum, etc.)</a:t>
            </a:r>
            <a:endParaRPr lang="en-US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16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 smtClean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699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dirty="0"/>
              <a:t>Regulatory Developments for CIS in </a:t>
            </a:r>
            <a:r>
              <a:rPr lang="en-US" dirty="0" smtClean="0"/>
              <a:t>Switzerland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17304"/>
            <a:ext cx="8359201" cy="4427537"/>
          </a:xfrm>
        </p:spPr>
        <p:txBody>
          <a:bodyPr/>
          <a:lstStyle/>
          <a:p>
            <a:pPr marL="35560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>
                <a:solidFill>
                  <a:schemeClr val="tx1"/>
                </a:solidFill>
              </a:rPr>
              <a:t>FMIA – </a:t>
            </a:r>
            <a:r>
              <a:rPr lang="fr-CH" sz="1600" b="1" dirty="0" err="1">
                <a:solidFill>
                  <a:schemeClr val="tx1"/>
                </a:solidFill>
              </a:rPr>
              <a:t>disclosure</a:t>
            </a:r>
            <a:r>
              <a:rPr lang="fr-CH" sz="1600" b="1" dirty="0">
                <a:solidFill>
                  <a:schemeClr val="tx1"/>
                </a:solidFill>
              </a:rPr>
              <a:t> of </a:t>
            </a:r>
            <a:r>
              <a:rPr lang="fr-CH" sz="1600" b="1" dirty="0" err="1">
                <a:solidFill>
                  <a:schemeClr val="tx1"/>
                </a:solidFill>
              </a:rPr>
              <a:t>shareholdings</a:t>
            </a:r>
            <a:r>
              <a:rPr lang="fr-CH" sz="1600" b="1" dirty="0">
                <a:solidFill>
                  <a:schemeClr val="tx1"/>
                </a:solidFill>
              </a:rPr>
              <a:t> / </a:t>
            </a:r>
            <a:r>
              <a:rPr lang="fr-CH" sz="1600" b="1" dirty="0" err="1">
                <a:solidFill>
                  <a:schemeClr val="tx1"/>
                </a:solidFill>
              </a:rPr>
              <a:t>derivatives</a:t>
            </a:r>
            <a:r>
              <a:rPr lang="fr-CH" sz="1600" b="1" dirty="0">
                <a:solidFill>
                  <a:schemeClr val="tx1"/>
                </a:solidFill>
              </a:rPr>
              <a:t>, and </a:t>
            </a:r>
            <a:r>
              <a:rPr lang="fr-CH" sz="1600" b="1" dirty="0" err="1">
                <a:solidFill>
                  <a:schemeClr val="tx1"/>
                </a:solidFill>
              </a:rPr>
              <a:t>other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</a:rPr>
              <a:t>rules</a:t>
            </a:r>
            <a:r>
              <a:rPr lang="fr-CH" sz="1600" b="1" dirty="0" smtClean="0">
                <a:solidFill>
                  <a:schemeClr val="tx1"/>
                </a:solidFill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</a:rPr>
              <a:t>already</a:t>
            </a:r>
            <a:r>
              <a:rPr lang="fr-CH" sz="1600" b="1" dirty="0" smtClean="0">
                <a:solidFill>
                  <a:schemeClr val="tx1"/>
                </a:solidFill>
              </a:rPr>
              <a:t> in force</a:t>
            </a:r>
            <a:endParaRPr lang="en-GB" sz="1400" dirty="0">
              <a:solidFill>
                <a:schemeClr val="tx1"/>
              </a:solidFill>
            </a:endParaRP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 err="1" smtClean="0"/>
              <a:t>FinSA</a:t>
            </a:r>
            <a:r>
              <a:rPr lang="fr-CH" sz="1600" b="1" dirty="0" smtClean="0"/>
              <a:t>/</a:t>
            </a:r>
            <a:r>
              <a:rPr lang="fr-CH" sz="1600" b="1" dirty="0" err="1" smtClean="0"/>
              <a:t>FinIA</a:t>
            </a:r>
            <a:r>
              <a:rPr lang="fr-CH" sz="1600" b="1" dirty="0"/>
              <a:t> </a:t>
            </a:r>
            <a:r>
              <a:rPr lang="fr-CH" sz="1600" b="1" dirty="0" smtClean="0"/>
              <a:t>– </a:t>
            </a:r>
            <a:r>
              <a:rPr lang="fr-CH" sz="1600" b="1" dirty="0" err="1" smtClean="0"/>
              <a:t>draft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legislation</a:t>
            </a:r>
            <a:r>
              <a:rPr lang="fr-CH" sz="1600" b="1" dirty="0" smtClean="0"/>
              <a:t> in discussion : key issues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Financial </a:t>
            </a:r>
            <a:r>
              <a:rPr lang="en-GB" sz="1600" dirty="0"/>
              <a:t>Services to be regulated in a similar way as under MiFID II, incl. rules of conduct and suitability, but with </a:t>
            </a:r>
            <a:r>
              <a:rPr lang="en-GB" sz="1600" dirty="0" smtClean="0"/>
              <a:t>potential key differences (e.g., client classification, opting-in/-out, remuneration guidelines, rebates/inducements, supervision of advisors or distributors, Base Information Fact Sheet, cross-border activities, no target market analysis/restrictions, different rules on research)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Supervision of independent asset managers and trustees (delegated model, i.e., FINMA </a:t>
            </a:r>
            <a:r>
              <a:rPr lang="en-GB" sz="1600" dirty="0" smtClean="0">
                <a:sym typeface="Wingdings" panose="05000000000000000000" pitchFamily="2" charset="2"/>
              </a:rPr>
              <a:t> SROs ongoing supervision)</a:t>
            </a:r>
            <a:endParaRPr lang="en-GB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No </a:t>
            </a:r>
            <a:r>
              <a:rPr lang="en-GB" sz="1600" dirty="0"/>
              <a:t>supervision of </a:t>
            </a:r>
            <a:r>
              <a:rPr lang="en-GB" sz="1600" dirty="0" smtClean="0"/>
              <a:t>advisors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Distributor status to be abolished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Swiss </a:t>
            </a:r>
            <a:r>
              <a:rPr lang="en-GB" sz="1600" dirty="0"/>
              <a:t>and foreign </a:t>
            </a:r>
            <a:r>
              <a:rPr lang="en-GB" sz="1600" dirty="0" smtClean="0"/>
              <a:t>"client advisors" requirements (i.e., registration, training, etc.)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Public register of "client advisors"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Consequences for cross-border activities / marketing of CIS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 err="1"/>
              <a:t>FinSA</a:t>
            </a:r>
            <a:r>
              <a:rPr lang="fr-CH" sz="1600" b="1" dirty="0"/>
              <a:t>/</a:t>
            </a:r>
            <a:r>
              <a:rPr lang="fr-CH" sz="1600" b="1" dirty="0" err="1"/>
              <a:t>FinIA</a:t>
            </a:r>
            <a:r>
              <a:rPr lang="fr-CH" sz="1600" b="1" dirty="0"/>
              <a:t> </a:t>
            </a:r>
            <a:r>
              <a:rPr lang="fr-CH" sz="1600" b="1" dirty="0" smtClean="0"/>
              <a:t>: </a:t>
            </a:r>
            <a:r>
              <a:rPr lang="fr-CH" sz="1600" b="1" dirty="0" err="1" smtClean="0"/>
              <a:t>currently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pending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before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Parliament</a:t>
            </a:r>
            <a:r>
              <a:rPr lang="fr-CH" sz="1600" b="1" dirty="0" smtClean="0"/>
              <a:t> / entry </a:t>
            </a:r>
            <a:r>
              <a:rPr lang="fr-CH" sz="1600" b="1" dirty="0" err="1" smtClean="0"/>
              <a:t>into</a:t>
            </a:r>
            <a:r>
              <a:rPr lang="fr-CH" sz="1600" b="1" dirty="0" smtClean="0"/>
              <a:t> force in 2018/2019</a:t>
            </a:r>
            <a:br>
              <a:rPr lang="fr-CH" sz="1600" b="1" dirty="0" smtClean="0"/>
            </a:br>
            <a:r>
              <a:rPr lang="fr-CH" sz="1600" dirty="0" smtClean="0"/>
              <a:t>(</a:t>
            </a:r>
            <a:r>
              <a:rPr lang="fr-CH" sz="1600" dirty="0" err="1" smtClean="0"/>
              <a:t>most</a:t>
            </a:r>
            <a:r>
              <a:rPr lang="fr-CH" sz="1600" dirty="0" smtClean="0"/>
              <a:t> </a:t>
            </a:r>
            <a:r>
              <a:rPr lang="fr-CH" sz="1600" dirty="0" err="1" smtClean="0"/>
              <a:t>likely</a:t>
            </a:r>
            <a:r>
              <a:rPr lang="fr-CH" sz="1600" dirty="0" smtClean="0"/>
              <a:t> 01 </a:t>
            </a:r>
            <a:r>
              <a:rPr lang="fr-CH" sz="1600" dirty="0" err="1" smtClean="0"/>
              <a:t>January</a:t>
            </a:r>
            <a:r>
              <a:rPr lang="fr-CH" sz="1600" dirty="0" smtClean="0"/>
              <a:t> 2019)</a:t>
            </a:r>
          </a:p>
          <a:p>
            <a:pPr>
              <a:buFontTx/>
              <a:buChar char="-"/>
            </a:pPr>
            <a:endParaRPr lang="en-GB" sz="1400" dirty="0" smtClean="0"/>
          </a:p>
          <a:p>
            <a:endParaRPr lang="en-GB" sz="1400" dirty="0" smtClean="0"/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17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 smtClean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7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1"/>
                </a:solidFill>
              </a:rPr>
              <a:t>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3"/>
          <p:cNvSpPr txBox="1">
            <a:spLocks/>
          </p:cNvSpPr>
          <p:nvPr/>
        </p:nvSpPr>
        <p:spPr>
          <a:xfrm>
            <a:off x="2277662" y="1692129"/>
            <a:ext cx="2862000" cy="1368000"/>
          </a:xfrm>
          <a:prstGeom prst="rect">
            <a:avLst/>
          </a:prstGeom>
        </p:spPr>
        <p:txBody>
          <a:bodyPr/>
          <a:lstStyle>
            <a:lvl1pPr marL="164127" indent="-164127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 typeface="Lucida Grande"/>
              <a:buChar char="›"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361950" indent="-171450" algn="l" defTabSz="422041" rtl="0" eaLnBrk="1" latinLnBrk="0" hangingPunct="1">
              <a:spcBef>
                <a:spcPts val="831"/>
              </a:spcBef>
              <a:spcAft>
                <a:spcPts val="2492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2931" indent="0" algn="l" defTabSz="422041" rtl="0" eaLnBrk="1" latinLnBrk="0" hangingPunct="1">
              <a:spcBef>
                <a:spcPct val="20000"/>
              </a:spcBef>
              <a:buFont typeface="Lucida Grande"/>
              <a:buNone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71454" indent="0" algn="l" defTabSz="42204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502640" indent="-159731" algn="l" defTabSz="485055" rtl="0" eaLnBrk="1" latinLnBrk="0" hangingPunct="1">
              <a:spcBef>
                <a:spcPct val="20000"/>
              </a:spcBef>
              <a:buFont typeface="Arial"/>
              <a:buChar char="•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2321227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Lucida Grande"/>
              <a:buNone/>
            </a:pPr>
            <a:r>
              <a:rPr lang="fr-FR" sz="1400" b="1" dirty="0" smtClean="0">
                <a:solidFill>
                  <a:schemeClr val="accent1"/>
                </a:solidFill>
              </a:rPr>
              <a:t>Fedor Poskriakov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Partner, Geneva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err="1" smtClean="0">
                <a:solidFill>
                  <a:schemeClr val="accent1"/>
                </a:solidFill>
              </a:rPr>
              <a:t>Telephone</a:t>
            </a:r>
            <a:r>
              <a:rPr lang="fr-FR" sz="1200" dirty="0" smtClean="0">
                <a:solidFill>
                  <a:schemeClr val="accent1"/>
                </a:solidFill>
              </a:rPr>
              <a:t> +41 58 450 71 31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smtClean="0">
                <a:solidFill>
                  <a:schemeClr val="accent1"/>
                </a:solidFill>
                <a:hlinkClick r:id="rId2"/>
              </a:rPr>
              <a:t>fedor.poskriakov@lenzstaehelin.com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r="26468" b="50000"/>
          <a:stretch/>
        </p:blipFill>
        <p:spPr bwMode="auto">
          <a:xfrm>
            <a:off x="550015" y="1784349"/>
            <a:ext cx="1491916" cy="16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18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 smtClean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7049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/>
              <a:t>Introduction</a:t>
            </a:r>
          </a:p>
          <a:p>
            <a:pPr marL="361950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en-US" dirty="0"/>
              <a:t>Distribution of CIS under Swiss law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Concept of "distribution" 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Concept of "Qualified Investors"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Distribution </a:t>
            </a:r>
            <a:r>
              <a:rPr lang="en-US" dirty="0"/>
              <a:t>to Qualified Investors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Status of </a:t>
            </a:r>
            <a:r>
              <a:rPr lang="en-US" dirty="0"/>
              <a:t>investors – Examples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Examples - </a:t>
            </a:r>
            <a:r>
              <a:rPr lang="en-US" dirty="0"/>
              <a:t>distribution / marketing scenarios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Managed accounts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Key Regulatory developments for CIS in Switzerland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err="1" smtClean="0"/>
              <a:t>FinSA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FinIA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2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 smtClean="0"/>
              <a:t>Hong Kong </a:t>
            </a:r>
            <a:r>
              <a:rPr lang="en-US" dirty="0" smtClean="0"/>
              <a:t>| 17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Introduction 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573214"/>
            <a:ext cx="8359201" cy="4427537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new architecture of the </a:t>
            </a:r>
            <a:r>
              <a:rPr lang="en-US" sz="1600" dirty="0" smtClean="0"/>
              <a:t>Swiss financial </a:t>
            </a:r>
            <a:r>
              <a:rPr lang="en-US" sz="1600" dirty="0"/>
              <a:t>market </a:t>
            </a:r>
            <a:r>
              <a:rPr lang="en-US" sz="1600" dirty="0" smtClean="0"/>
              <a:t>regulation: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fr-FR" sz="1400" i="1" dirty="0" smtClean="0"/>
              <a:t>		Source</a:t>
            </a:r>
            <a:r>
              <a:rPr lang="en-US" altLang="fr-FR" sz="1400" i="1" dirty="0"/>
              <a:t>: Federal Department of Finance DFF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fr-CH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2" y="1985741"/>
            <a:ext cx="6642216" cy="36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3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Hong Kong </a:t>
            </a:r>
            <a:r>
              <a:rPr lang="en-US" dirty="0" smtClean="0"/>
              <a:t>| 17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sz="1600" b="1" dirty="0" smtClean="0"/>
              <a:t>Concept </a:t>
            </a:r>
            <a:r>
              <a:rPr lang="en-US" sz="1600" b="1" dirty="0"/>
              <a:t>of </a:t>
            </a:r>
            <a:r>
              <a:rPr lang="en-US" sz="1600" b="1" dirty="0" smtClean="0"/>
              <a:t>"distribution"</a:t>
            </a:r>
            <a:endParaRPr lang="en-US" sz="1600" b="1" dirty="0"/>
          </a:p>
          <a:p>
            <a:endParaRPr lang="en-US" sz="1600" dirty="0"/>
          </a:p>
          <a:p>
            <a:pPr marL="715963" indent="-354013">
              <a:buFont typeface="Times New Roman" panose="02020603050405020304" pitchFamily="18" charset="0"/>
              <a:buChar char="–"/>
            </a:pPr>
            <a:r>
              <a:rPr lang="en-US" sz="1600" dirty="0" smtClean="0"/>
              <a:t>Former concept </a:t>
            </a:r>
            <a:r>
              <a:rPr lang="en-US" sz="1600" dirty="0"/>
              <a:t>of </a:t>
            </a:r>
            <a:r>
              <a:rPr lang="en-US" sz="1600" dirty="0" smtClean="0"/>
              <a:t>"public offering" replaced by </a:t>
            </a:r>
            <a:r>
              <a:rPr lang="en-US" sz="1600" dirty="0"/>
              <a:t>the one of </a:t>
            </a:r>
            <a:r>
              <a:rPr lang="en-US" sz="1600" dirty="0" smtClean="0"/>
              <a:t>"distribution" with CISA</a:t>
            </a:r>
          </a:p>
          <a:p>
            <a:pPr marL="361950" indent="0">
              <a:buNone/>
            </a:pPr>
            <a:endParaRPr lang="en-US" sz="1600" dirty="0" smtClean="0"/>
          </a:p>
          <a:p>
            <a:pPr marL="715963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Definition </a:t>
            </a:r>
            <a:r>
              <a:rPr lang="en-US" sz="1600" dirty="0"/>
              <a:t>of </a:t>
            </a:r>
            <a:r>
              <a:rPr lang="en-US" sz="1600" dirty="0" smtClean="0"/>
              <a:t>"distribution" </a:t>
            </a:r>
            <a:r>
              <a:rPr lang="en-US" sz="1600" dirty="0"/>
              <a:t>(</a:t>
            </a:r>
            <a:r>
              <a:rPr lang="en-US" sz="1600" dirty="0" smtClean="0"/>
              <a:t>Article </a:t>
            </a:r>
            <a:r>
              <a:rPr lang="en-US" sz="1600" dirty="0"/>
              <a:t>3 CISA </a:t>
            </a:r>
            <a:r>
              <a:rPr lang="en-US" sz="1600" dirty="0" smtClean="0"/>
              <a:t>and Article 3 </a:t>
            </a:r>
            <a:r>
              <a:rPr lang="en-US" sz="1600" dirty="0"/>
              <a:t>CISO</a:t>
            </a:r>
            <a:r>
              <a:rPr lang="en-US" sz="1600" dirty="0" smtClean="0"/>
              <a:t>)</a:t>
            </a:r>
            <a:endParaRPr lang="en-US" sz="1600" dirty="0"/>
          </a:p>
          <a:p>
            <a:pPr marL="1077913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Principle:</a:t>
            </a:r>
            <a:r>
              <a:rPr lang="en-US" sz="1600" dirty="0" smtClean="0"/>
              <a:t> any </a:t>
            </a:r>
            <a:r>
              <a:rPr lang="en-US" sz="1600" dirty="0"/>
              <a:t>advertisement that is not directed exclusively </a:t>
            </a:r>
            <a:r>
              <a:rPr lang="en-US" sz="1600" dirty="0" smtClean="0"/>
              <a:t>at regulated qualified investors </a:t>
            </a:r>
            <a:r>
              <a:rPr lang="en-US" sz="1600" dirty="0"/>
              <a:t>(</a:t>
            </a:r>
            <a:r>
              <a:rPr lang="en-US" sz="1600" dirty="0" smtClean="0"/>
              <a:t>Article </a:t>
            </a:r>
            <a:r>
              <a:rPr lang="en-US" sz="1600" dirty="0"/>
              <a:t>10 </a:t>
            </a:r>
            <a:r>
              <a:rPr lang="en-US" sz="1600" dirty="0" smtClean="0"/>
              <a:t>(3)(a) </a:t>
            </a:r>
            <a:r>
              <a:rPr lang="en-US" sz="1600" dirty="0"/>
              <a:t>and </a:t>
            </a:r>
            <a:r>
              <a:rPr lang="en-US" sz="1600" dirty="0" smtClean="0"/>
              <a:t>(b) </a:t>
            </a:r>
            <a:r>
              <a:rPr lang="en-US" sz="1600" dirty="0"/>
              <a:t>CISA) is considered </a:t>
            </a:r>
            <a:r>
              <a:rPr lang="en-US" sz="1600" dirty="0" smtClean="0"/>
              <a:t>to be distribution</a:t>
            </a:r>
          </a:p>
          <a:p>
            <a:pPr marL="1077913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Exceptions</a:t>
            </a:r>
            <a:r>
              <a:rPr lang="en-US" sz="1600" dirty="0" smtClean="0"/>
              <a:t>: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Provision </a:t>
            </a:r>
            <a:r>
              <a:rPr lang="en-US" sz="1400" dirty="0"/>
              <a:t>of information </a:t>
            </a:r>
            <a:r>
              <a:rPr lang="en-US" sz="1400" dirty="0" smtClean="0"/>
              <a:t>following an unsolicited request from an </a:t>
            </a:r>
            <a:r>
              <a:rPr lang="en-US" sz="1400" dirty="0"/>
              <a:t>investor </a:t>
            </a:r>
            <a:r>
              <a:rPr lang="en-US" sz="1400" dirty="0" smtClean="0"/>
              <a:t>and/or an "execution only" client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"Managed" </a:t>
            </a:r>
            <a:r>
              <a:rPr lang="en-US" sz="1400" dirty="0"/>
              <a:t>clients </a:t>
            </a:r>
            <a:r>
              <a:rPr lang="en-US" sz="1400" dirty="0" smtClean="0"/>
              <a:t>(discretionary) of regulated financial </a:t>
            </a:r>
            <a:r>
              <a:rPr lang="en-US" sz="1400" dirty="0"/>
              <a:t>intermediaries </a:t>
            </a:r>
            <a:r>
              <a:rPr lang="en-US" sz="1400" dirty="0" smtClean="0"/>
              <a:t>or </a:t>
            </a:r>
            <a:r>
              <a:rPr lang="en-US" sz="1400" dirty="0"/>
              <a:t>of independent asset managers (subject to certain conditions</a:t>
            </a:r>
            <a:r>
              <a:rPr lang="en-US" sz="1400" dirty="0" smtClean="0"/>
              <a:t>)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"Advisory" </a:t>
            </a:r>
            <a:r>
              <a:rPr lang="en-US" sz="1400" dirty="0"/>
              <a:t>clients of </a:t>
            </a:r>
            <a:r>
              <a:rPr lang="en-US" sz="1400" dirty="0" smtClean="0"/>
              <a:t>regulated financial </a:t>
            </a:r>
            <a:r>
              <a:rPr lang="en-US" sz="1400" dirty="0"/>
              <a:t>intermediaries </a:t>
            </a:r>
            <a:r>
              <a:rPr lang="en-US" sz="1400" dirty="0" smtClean="0"/>
              <a:t>or </a:t>
            </a:r>
            <a:r>
              <a:rPr lang="en-US" sz="1400" dirty="0"/>
              <a:t>of independent asset managers (subject to certain </a:t>
            </a:r>
            <a:r>
              <a:rPr lang="en-US" sz="1400" dirty="0" smtClean="0"/>
              <a:t>conditions)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Publication </a:t>
            </a:r>
            <a:r>
              <a:rPr lang="en-US" sz="1400" dirty="0"/>
              <a:t>of prices, NAV and tax </a:t>
            </a:r>
            <a:r>
              <a:rPr lang="en-US" sz="1400" dirty="0" smtClean="0"/>
              <a:t>information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Proposal </a:t>
            </a:r>
            <a:r>
              <a:rPr lang="en-US" sz="1400" dirty="0"/>
              <a:t>of </a:t>
            </a:r>
            <a:r>
              <a:rPr lang="en-US" sz="1400" dirty="0" smtClean="0"/>
              <a:t>employee participation schemes in </a:t>
            </a:r>
            <a:r>
              <a:rPr lang="en-US" sz="1400" dirty="0"/>
              <a:t>the form of collective investment </a:t>
            </a:r>
            <a:r>
              <a:rPr lang="en-US" sz="1400" dirty="0" smtClean="0"/>
              <a:t>(</a:t>
            </a:r>
            <a:r>
              <a:rPr lang="en-US" sz="1400" dirty="0"/>
              <a:t>codification of the FINMA practice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fr-CH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4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Hong Kong </a:t>
            </a:r>
            <a:r>
              <a:rPr lang="en-US" dirty="0" smtClean="0"/>
              <a:t>| 17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600" b="1" dirty="0" smtClean="0"/>
              <a:t>Example triggers - distribution VS no distribution?</a:t>
            </a:r>
            <a:endParaRPr lang="en-US" sz="1600" b="1" dirty="0"/>
          </a:p>
          <a:p>
            <a:endParaRPr lang="en-US" sz="1400" dirty="0" smtClean="0">
              <a:latin typeface="+mj-lt"/>
            </a:endParaRP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Cold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calls to prospective investors, including emails,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faxes, etc.?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Marketing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fund or strategy which is yet to be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established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Arranging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meetings with prospective investors by phone,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email, etc.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One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 one meetings with Swiss investors outside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One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 one meetings with Swiss investors inside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Distributing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investor letters, risk reports, presentations,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DDQs, etc.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Attending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or speaking at seminars attended by </a:t>
            </a:r>
            <a:r>
              <a:rPr lang="en-US" altLang="zh-CN" sz="1600" u="sng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professional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investors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Attending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or speaking at seminars attended by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any types of investors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Providing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offering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documents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Having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website which has no mention of Switzerland or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CHF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Having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website which mentions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  <a:endParaRPr lang="en-US" altLang="zh-CN" sz="1600" kern="0" dirty="0">
              <a:solidFill>
                <a:srgbClr val="000000"/>
              </a:solidFill>
              <a:latin typeface="+mj-lt"/>
              <a:ea typeface="SimSun" charset="0"/>
              <a:cs typeface="SimSun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fr-CH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5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Hong Kong | </a:t>
            </a:r>
            <a:r>
              <a:rPr lang="en-US" dirty="0" smtClean="0"/>
              <a:t>17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5560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Reverse solicitation … </a:t>
            </a:r>
            <a:r>
              <a:rPr lang="en-US" altLang="zh-CN" sz="1600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still works under CISA, </a:t>
            </a:r>
            <a:r>
              <a:rPr lang="en-US" altLang="zh-CN" sz="1600" u="sng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but</a:t>
            </a:r>
            <a:r>
              <a:rPr lang="en-US" altLang="zh-CN" sz="1600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: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No </a:t>
            </a:r>
            <a:r>
              <a:rPr lang="en-US" altLang="zh-CN" sz="1600" dirty="0">
                <a:ea typeface="SimSun" charset="0"/>
                <a:cs typeface="SimSun" charset="0"/>
              </a:rPr>
              <a:t>prior influence or approach by distributor, Swiss representative or asset </a:t>
            </a:r>
            <a:r>
              <a:rPr lang="en-US" altLang="zh-CN" sz="1600" dirty="0" smtClean="0">
                <a:ea typeface="SimSun" charset="0"/>
                <a:cs typeface="SimSun" charset="0"/>
              </a:rPr>
              <a:t>manager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Investor requests, on an unsolicited basis, information </a:t>
            </a:r>
            <a:r>
              <a:rPr lang="en-US" altLang="zh-CN" sz="1600" dirty="0">
                <a:ea typeface="SimSun" charset="0"/>
                <a:cs typeface="SimSun" charset="0"/>
              </a:rPr>
              <a:t>regarding a specific </a:t>
            </a:r>
            <a:r>
              <a:rPr lang="en-US" altLang="zh-CN" sz="1600" dirty="0" smtClean="0">
                <a:ea typeface="SimSun" charset="0"/>
                <a:cs typeface="SimSun" charset="0"/>
              </a:rPr>
              <a:t>security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Narrow </a:t>
            </a:r>
            <a:r>
              <a:rPr lang="en-US" altLang="zh-CN" sz="1600" dirty="0">
                <a:ea typeface="SimSun" charset="0"/>
                <a:cs typeface="SimSun" charset="0"/>
              </a:rPr>
              <a:t>scope of application </a:t>
            </a:r>
            <a:r>
              <a:rPr lang="en-US" altLang="zh-CN" sz="1600" dirty="0" smtClean="0">
                <a:ea typeface="SimSun" charset="0"/>
                <a:cs typeface="SimSun" charset="0"/>
              </a:rPr>
              <a:t>(Swiss finish) means </a:t>
            </a:r>
            <a:r>
              <a:rPr lang="en-US" altLang="zh-CN" sz="1600" dirty="0">
                <a:ea typeface="SimSun" charset="0"/>
                <a:cs typeface="SimSun" charset="0"/>
              </a:rPr>
              <a:t>that reverse </a:t>
            </a:r>
            <a:r>
              <a:rPr lang="en-US" altLang="zh-CN" sz="1600" dirty="0" smtClean="0">
                <a:ea typeface="SimSun" charset="0"/>
                <a:cs typeface="SimSun" charset="0"/>
              </a:rPr>
              <a:t>solicitation can </a:t>
            </a:r>
            <a:r>
              <a:rPr lang="en-US" altLang="zh-CN" sz="1600" dirty="0">
                <a:ea typeface="SimSun" charset="0"/>
                <a:cs typeface="SimSun" charset="0"/>
              </a:rPr>
              <a:t>only be serviced on a selective basis with regard to the above requirements and should be properly documented (e.g</a:t>
            </a:r>
            <a:r>
              <a:rPr lang="en-US" altLang="zh-CN" sz="1600" dirty="0" smtClean="0">
                <a:ea typeface="SimSun" charset="0"/>
                <a:cs typeface="SimSun" charset="0"/>
              </a:rPr>
              <a:t>., </a:t>
            </a:r>
            <a:r>
              <a:rPr lang="en-US" altLang="zh-CN" sz="1600" dirty="0">
                <a:ea typeface="SimSun" charset="0"/>
                <a:cs typeface="SimSun" charset="0"/>
              </a:rPr>
              <a:t>written investor request)</a:t>
            </a:r>
          </a:p>
          <a:p>
            <a:pPr marL="285750" indent="-285750">
              <a:buFont typeface="Wingdings" charset="2"/>
              <a:buChar char="§"/>
            </a:pPr>
            <a:endParaRPr lang="en-US" altLang="zh-CN" sz="1600" dirty="0">
              <a:ea typeface="SimSun" charset="0"/>
              <a:cs typeface="SimSun" charset="0"/>
            </a:endParaRPr>
          </a:p>
          <a:p>
            <a:pPr marL="361950" indent="-361950">
              <a:buFont typeface="Wingdings" charset="2"/>
              <a:buChar char="§"/>
            </a:pPr>
            <a:r>
              <a:rPr lang="en-US" altLang="zh-CN" sz="1600" b="1" dirty="0">
                <a:ea typeface="SimSun" charset="0"/>
                <a:cs typeface="SimSun" charset="0"/>
              </a:rPr>
              <a:t>Information obligation </a:t>
            </a:r>
            <a:r>
              <a:rPr lang="en-US" altLang="zh-CN" sz="1600" dirty="0">
                <a:ea typeface="SimSun" charset="0"/>
                <a:cs typeface="SimSun" charset="0"/>
              </a:rPr>
              <a:t>of distributor applies</a:t>
            </a:r>
          </a:p>
          <a:p>
            <a:pPr marL="285750" indent="-285750">
              <a:buFont typeface="Wingdings" charset="2"/>
              <a:buChar char="§"/>
            </a:pPr>
            <a:endParaRPr lang="en-US" altLang="zh-CN" sz="1600" dirty="0">
              <a:ea typeface="SimSun" charset="0"/>
              <a:cs typeface="SimSun" charset="0"/>
            </a:endParaRPr>
          </a:p>
          <a:p>
            <a:pPr marL="361950" indent="-361950">
              <a:spcAft>
                <a:spcPts val="600"/>
              </a:spcAft>
              <a:buFont typeface="Wingdings" charset="2"/>
              <a:buChar char="§"/>
            </a:pPr>
            <a:r>
              <a:rPr lang="en-US" altLang="zh-CN" sz="1600" b="1" dirty="0" smtClean="0">
                <a:ea typeface="SimSun" charset="0"/>
                <a:cs typeface="SimSun" charset="0"/>
              </a:rPr>
              <a:t>Duty to document</a:t>
            </a:r>
            <a:endParaRPr lang="en-US" altLang="zh-CN" sz="1600" b="1" dirty="0">
              <a:ea typeface="SimSun" charset="0"/>
              <a:cs typeface="SimSun" charset="0"/>
            </a:endParaRP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Obligation to establish a protocol regarding the result of the assessment of investor’s needs and reasons for recommendation of a collective investment </a:t>
            </a:r>
            <a:r>
              <a:rPr lang="en-US" altLang="zh-CN" sz="1600" dirty="0" smtClean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scheme (Article </a:t>
            </a:r>
            <a:r>
              <a:rPr lang="en-US" altLang="zh-CN" sz="1600" dirty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34a CISO)</a:t>
            </a:r>
            <a:endParaRPr lang="fr-CH" sz="1600" dirty="0">
              <a:solidFill>
                <a:srgbClr val="3D3935"/>
              </a:solidFill>
              <a:latin typeface="+mn-lt"/>
              <a:ea typeface="SimSun" charset="0"/>
              <a:cs typeface="SimSu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6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Hong Kong </a:t>
            </a:r>
            <a:r>
              <a:rPr lang="en-US" dirty="0" smtClean="0"/>
              <a:t>| 17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 </a:t>
            </a:r>
            <a:r>
              <a:rPr lang="en-US" dirty="0"/>
              <a:t/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340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Concept of "Qualified Investors"</a:t>
            </a:r>
          </a:p>
          <a:p>
            <a:endParaRPr lang="fr-CH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2" y="1855789"/>
            <a:ext cx="8763849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7</a:t>
            </a:fld>
            <a:r>
              <a:rPr lang="en-US" dirty="0" smtClean="0"/>
              <a:t> | </a:t>
            </a:r>
            <a:r>
              <a:rPr lang="en-US" b="1" dirty="0" smtClean="0"/>
              <a:t>AIMA </a:t>
            </a:r>
            <a:r>
              <a:rPr lang="en-US" b="1" dirty="0"/>
              <a:t>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27764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340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to "Qualified </a:t>
            </a:r>
            <a:r>
              <a:rPr lang="en-US" sz="1600" b="1" dirty="0"/>
              <a:t>Investors"</a:t>
            </a:r>
          </a:p>
          <a:p>
            <a:endParaRPr lang="fr-CH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31646"/>
              </p:ext>
            </p:extLst>
          </p:nvPr>
        </p:nvGraphicFramePr>
        <p:xfrm>
          <a:off x="476250" y="1816099"/>
          <a:ext cx="8108950" cy="4574286"/>
        </p:xfrm>
        <a:graphic>
          <a:graphicData uri="http://schemas.openxmlformats.org/drawingml/2006/table">
            <a:tbl>
              <a:tblPr firstRow="1" firstCol="1" bandRow="1"/>
              <a:tblGrid>
                <a:gridCol w="1351874"/>
                <a:gridCol w="986518"/>
                <a:gridCol w="972179"/>
                <a:gridCol w="1382273"/>
                <a:gridCol w="1626034"/>
                <a:gridCol w="1790072"/>
              </a:tblGrid>
              <a:tr h="48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 Investor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Place of distribution</a:t>
                      </a:r>
                      <a:br>
                        <a:rPr lang="en-GB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Location of Distributor 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or in scope of CISA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Requirement for Distributor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Requirement for Fund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Regulated Qualified Investor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 or outside Switzerland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 or 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(Art. 3 para. 1 CISA)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 pursuant to CISA 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foreign law</a:t>
                      </a:r>
                      <a:endParaRPr lang="fr-CH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(Art. 2 para. 1 lit. e CISA a contrario and Art. 1 CISO)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scope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"Appropriate supervision"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distributor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 Licence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a distributor required (Art. 19 para. 1bis CISA, Art. 30a CISO)*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registration with FINMA, but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Swiss representative and paying agent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the fund not misleading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(Art. 120 para. 4 CISA)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scope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"Appropriate supervision"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distributor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 Licence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a distributor required (Art. 19 para. 1bis CISA, Art. 30a CISO)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registration with FINMA, but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Swiss representative and paying agent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the fund not misleading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(Art. 120 para. 4 CISA)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8</a:t>
            </a:fld>
            <a:r>
              <a:rPr lang="en-US" dirty="0" smtClean="0"/>
              <a:t> | </a:t>
            </a:r>
            <a:r>
              <a:rPr lang="en-US" b="1" dirty="0" smtClean="0"/>
              <a:t>AIMA </a:t>
            </a:r>
            <a:r>
              <a:rPr lang="en-US" b="1" dirty="0"/>
              <a:t>Navigating Private Placement </a:t>
            </a:r>
            <a:r>
              <a:rPr lang="en-US" dirty="0"/>
              <a:t>| </a:t>
            </a:r>
            <a:r>
              <a:rPr lang="en-US" dirty="0"/>
              <a:t>Hong Kong </a:t>
            </a:r>
            <a:r>
              <a:rPr lang="en-US" dirty="0"/>
              <a:t>| 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13213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CIS in Switzerland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0001" y="1430340"/>
                <a:ext cx="8359201" cy="4427537"/>
              </a:xfrm>
            </p:spPr>
            <p:txBody>
              <a:bodyPr/>
              <a:lstStyle/>
              <a:p>
                <a:pPr marL="355600" lvl="0" indent="-3556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b="1" dirty="0" smtClean="0"/>
                  <a:t>Determining status of investor – practical examples</a:t>
                </a:r>
              </a:p>
              <a:p>
                <a:pPr marL="0" lvl="0" indent="0">
                  <a:spcAft>
                    <a:spcPts val="600"/>
                  </a:spcAft>
                  <a:buNone/>
                </a:pPr>
                <a:endParaRPr lang="en-US" sz="1600" dirty="0" smtClean="0">
                  <a:solidFill>
                    <a:srgbClr val="3D3935"/>
                  </a:solidFill>
                </a:endParaRPr>
              </a:p>
              <a:p>
                <a:pPr marL="714375" lvl="0" indent="-352425">
                  <a:spcAft>
                    <a:spcPts val="600"/>
                  </a:spcAft>
                  <a:buFont typeface="Times New Roman" panose="02020603050405020304" pitchFamily="18" charset="0"/>
                  <a:buChar char="–"/>
                </a:pPr>
                <a:r>
                  <a:rPr lang="en-US" sz="1600" i="1" dirty="0" smtClean="0">
                    <a:solidFill>
                      <a:srgbClr val="AB2328"/>
                    </a:solidFill>
                  </a:rPr>
                  <a:t>Example 1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Pension Fund</a:t>
                </a:r>
                <a14:m>
                  <m:oMath xmlns:m="http://schemas.openxmlformats.org/officeDocument/2006/math">
                    <m:r>
                      <a:rPr lang="fr-CH" sz="1600" b="0" i="0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rgbClr val="3D3935"/>
                    </a:solidFill>
                  </a:rPr>
                  <a:t> unregulated Qualified </a:t>
                </a:r>
                <a:r>
                  <a:rPr lang="en-US" sz="1600" dirty="0" smtClean="0"/>
                  <a:t>I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nvestor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Requirements for distribution in Switzerland to such investor: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Representation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agreement between the foreign CIS and a Swiss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representative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Paying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agent agreement between the foreign CIS, the custodian (if any) and the Swiss paying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agent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Distribution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agreement between the Swiss representative and the distributor (in Switzerland or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abroad)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Distributor to be subject to "appropriate supervision" for its distribution activities in its home jurisdiction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CIS </a:t>
                </a:r>
                <a:r>
                  <a:rPr lang="en-US" sz="1600" dirty="0">
                    <a:solidFill>
                      <a:srgbClr val="3D3935"/>
                    </a:solidFill>
                  </a:rPr>
                  <a:t>documentation and marketing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materials to be supplemented with </a:t>
                </a:r>
                <a:r>
                  <a:rPr lang="en-US" sz="1600" dirty="0">
                    <a:solidFill>
                      <a:srgbClr val="3D3935"/>
                    </a:solidFill>
                  </a:rPr>
                  <a:t>Swiss specific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disclosures (i.e., Swiss annex with prescribed minimum contents – SFAMA Guidelines)</a:t>
                </a:r>
                <a:endParaRPr lang="en-US" sz="1600" dirty="0">
                  <a:solidFill>
                    <a:srgbClr val="3D3935"/>
                  </a:solidFill>
                </a:endParaRPr>
              </a:p>
              <a:p>
                <a:endParaRPr lang="fr-CH" sz="1600" dirty="0">
                  <a:solidFill>
                    <a:srgbClr val="3D3935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0001" y="1430340"/>
                <a:ext cx="8359201" cy="4427537"/>
              </a:xfrm>
              <a:blipFill rotWithShape="1">
                <a:blip r:embed="rId2"/>
                <a:stretch>
                  <a:fillRect l="-219" t="-413" b="-206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9</a:t>
            </a:fld>
            <a:r>
              <a:rPr lang="en-US" dirty="0" smtClean="0"/>
              <a:t> |</a:t>
            </a:r>
            <a:r>
              <a:rPr lang="en-US" b="1" dirty="0"/>
              <a:t> AIMA Navigating Private Placement </a:t>
            </a:r>
            <a:r>
              <a:rPr lang="en-US" dirty="0"/>
              <a:t>| </a:t>
            </a:r>
            <a:r>
              <a:rPr lang="en-US" dirty="0"/>
              <a:t>Hong Kong | </a:t>
            </a:r>
            <a:r>
              <a:rPr lang="en-US" dirty="0"/>
              <a:t>17 October 2017</a:t>
            </a:r>
          </a:p>
        </p:txBody>
      </p:sp>
    </p:spTree>
    <p:extLst>
      <p:ext uri="{BB962C8B-B14F-4D97-AF65-F5344CB8AC3E}">
        <p14:creationId xmlns:p14="http://schemas.microsoft.com/office/powerpoint/2010/main" val="3014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&amp;S POWERPOINT TEMPLATE_150926_FINAL">
  <a:themeElements>
    <a:clrScheme name="Custom 1">
      <a:dk1>
        <a:sysClr val="windowText" lastClr="000000"/>
      </a:dk1>
      <a:lt1>
        <a:srgbClr val="FFFFFF"/>
      </a:lt1>
      <a:dk2>
        <a:srgbClr val="82807C"/>
      </a:dk2>
      <a:lt2>
        <a:srgbClr val="6B6966"/>
      </a:lt2>
      <a:accent1>
        <a:srgbClr val="4A4A49"/>
      </a:accent1>
      <a:accent2>
        <a:srgbClr val="A00F14"/>
      </a:accent2>
      <a:accent3>
        <a:srgbClr val="475C6D"/>
      </a:accent3>
      <a:accent4>
        <a:srgbClr val="E3E0D8"/>
      </a:accent4>
      <a:accent5>
        <a:srgbClr val="B4B3B0"/>
      </a:accent5>
      <a:accent6>
        <a:srgbClr val="FCD5B5"/>
      </a:accent6>
      <a:hlink>
        <a:srgbClr val="0000FF"/>
      </a:hlink>
      <a:folHlink>
        <a:srgbClr val="800080"/>
      </a:folHlink>
    </a:clrScheme>
    <a:fontScheme name="L&amp;S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L&amp;S Theme" id="{C2BB7741-9A61-418D-A807-D7E54AD173DC}" vid="{A703B370-4FB2-4701-990D-8E41004DE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L&amp;S POWERPOINT TEMPLATE_150926_FINAL</Template>
  <TotalTime>0</TotalTime>
  <Words>1913</Words>
  <Application>Microsoft Office PowerPoint</Application>
  <PresentationFormat>Affichage à l'écran (4:3)</PresentationFormat>
  <Paragraphs>249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L&amp;S POWERPOINT TEMPLATE_150926_FINAL</vt:lpstr>
      <vt:lpstr>Switzerland Distribution of Collective Investment Schemes (CIS) and Key Regulatory Developments  Fedor Poskriakov, Partner  AIMA Navigating Private Placement | Hong Kong | 17 October 2017</vt:lpstr>
      <vt:lpstr>Table of contents</vt:lpstr>
      <vt:lpstr>Introduction </vt:lpstr>
      <vt:lpstr>Distribution of CIS in Switzerland  </vt:lpstr>
      <vt:lpstr>Distribution of CIS in Switzerland  </vt:lpstr>
      <vt:lpstr>Distribution of CIS in Switzerland  </vt:lpstr>
      <vt:lpstr>Distribution of CIS in Switzerland  </vt:lpstr>
      <vt:lpstr>Distribution of CIS in Switzerland   </vt:lpstr>
      <vt:lpstr>Distribution of CIS in Switzerland </vt:lpstr>
      <vt:lpstr>Distribution of CIS in Switzerland</vt:lpstr>
      <vt:lpstr>Examples - distribution / marketing scenarios </vt:lpstr>
      <vt:lpstr>Examples - distribution / marketing scenarios </vt:lpstr>
      <vt:lpstr>Examples - distribution / marketing scenarios </vt:lpstr>
      <vt:lpstr>Examples - distribution / marketing scenarios </vt:lpstr>
      <vt:lpstr>Frequent questions – distribution</vt:lpstr>
      <vt:lpstr>Managed accounts</vt:lpstr>
      <vt:lpstr>Key Regulatory Developments for CIS in Switzerland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2016-02-09T15:06:26Z</dcterms:created>
  <dcterms:modified xsi:type="dcterms:W3CDTF">2017-10-09T09:50:34Z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erence">
    <vt:lpwstr>I1.956227_1</vt:lpwstr>
  </property>
</Properties>
</file>